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5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2" r:id="rId16"/>
    <p:sldId id="273" r:id="rId17"/>
    <p:sldId id="274" r:id="rId18"/>
    <p:sldId id="275" r:id="rId19"/>
    <p:sldId id="276" r:id="rId20"/>
    <p:sldId id="277" r:id="rId21"/>
    <p:sldId id="278" r:id="rId22"/>
    <p:sldId id="271" r:id="rId23"/>
    <p:sldId id="279" r:id="rId24"/>
    <p:sldId id="280" r:id="rId25"/>
    <p:sldId id="281" r:id="rId26"/>
    <p:sldId id="282" r:id="rId27"/>
    <p:sldId id="283" r:id="rId28"/>
    <p:sldId id="284" r:id="rId29"/>
    <p:sldId id="285" r:id="rId30"/>
    <p:sldId id="287" r:id="rId31"/>
    <p:sldId id="286" r:id="rId32"/>
    <p:sldId id="288" r:id="rId33"/>
    <p:sldId id="289" r:id="rId34"/>
    <p:sldId id="290" r:id="rId35"/>
    <p:sldId id="291" r:id="rId36"/>
    <p:sldId id="292" r:id="rId37"/>
    <p:sldId id="293" r:id="rId38"/>
    <p:sldId id="294" r:id="rId39"/>
    <p:sldId id="295" r:id="rId40"/>
    <p:sldId id="296" r:id="rId41"/>
    <p:sldId id="297" r:id="rId42"/>
    <p:sldId id="298" r:id="rId43"/>
    <p:sldId id="300" r:id="rId44"/>
    <p:sldId id="301" r:id="rId45"/>
    <p:sldId id="302" r:id="rId46"/>
    <p:sldId id="303" r:id="rId47"/>
    <p:sldId id="304" r:id="rId48"/>
    <p:sldId id="305" r:id="rId49"/>
    <p:sldId id="306" r:id="rId50"/>
    <p:sldId id="307" r:id="rId51"/>
    <p:sldId id="308" r:id="rId52"/>
    <p:sldId id="309" r:id="rId53"/>
    <p:sldId id="312" r:id="rId54"/>
    <p:sldId id="310" r:id="rId55"/>
    <p:sldId id="311" r:id="rId5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1pPr>
    <a:lvl2pPr marL="4572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2pPr>
    <a:lvl3pPr marL="9144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3pPr>
    <a:lvl4pPr marL="13716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4pPr>
    <a:lvl5pPr marL="18288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1144" y="8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notesMaster" Target="notesMasters/notesMaster1.xml"/><Relationship Id="rId58" Type="http://schemas.openxmlformats.org/officeDocument/2006/relationships/printerSettings" Target="printerSettings/printerSettings1.bin"/><Relationship Id="rId59" Type="http://schemas.openxmlformats.org/officeDocument/2006/relationships/presProps" Target="pres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viewProps" Target="viewProps.xml"/><Relationship Id="rId61" Type="http://schemas.openxmlformats.org/officeDocument/2006/relationships/theme" Target="theme/theme1.xml"/><Relationship Id="rId6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4" charset="0"/>
                <a:ea typeface="ＭＳ Ｐゴシック" pitchFamily="4" charset="-128"/>
                <a:cs typeface="ＭＳ Ｐゴシック" pitchFamily="4" charset="-128"/>
              </a:defRPr>
            </a:lvl1pPr>
          </a:lstStyle>
          <a:p>
            <a:pPr>
              <a:defRPr/>
            </a:pPr>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pitchFamily="4" charset="0"/>
                <a:ea typeface="ＭＳ Ｐゴシック" pitchFamily="4" charset="-128"/>
                <a:cs typeface="ＭＳ Ｐゴシック" pitchFamily="4" charset="-128"/>
              </a:defRPr>
            </a:lvl1pPr>
          </a:lstStyle>
          <a:p>
            <a:pPr>
              <a:defRPr/>
            </a:pPr>
            <a:fld id="{F35EA761-614B-4F2A-86B5-D2268104ACAF}" type="datetimeFigureOut">
              <a:rPr lang="en-CA"/>
              <a:pPr>
                <a:defRPr/>
              </a:pPr>
              <a:t>16-01-14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4" charset="0"/>
                <a:ea typeface="ＭＳ Ｐゴシック" pitchFamily="4" charset="-128"/>
                <a:cs typeface="ＭＳ Ｐゴシック" pitchFamily="4" charset="-128"/>
              </a:defRPr>
            </a:lvl1pPr>
          </a:lstStyle>
          <a:p>
            <a:pPr>
              <a:defRPr/>
            </a:pPr>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atin typeface="Arial" pitchFamily="4" charset="0"/>
                <a:ea typeface="ＭＳ Ｐゴシック" pitchFamily="4" charset="-128"/>
                <a:cs typeface="ＭＳ Ｐゴシック" pitchFamily="4" charset="-128"/>
              </a:defRPr>
            </a:lvl1pPr>
          </a:lstStyle>
          <a:p>
            <a:pPr>
              <a:defRPr/>
            </a:pPr>
            <a:fld id="{79929C78-BEEF-4E51-8715-D4E0259C8524}" type="slidenum">
              <a:rPr lang="en-CA"/>
              <a:pPr>
                <a:defRPr/>
              </a:pPr>
              <a:t>‹#›</a:t>
            </a:fld>
            <a:endParaRPr lang="en-CA"/>
          </a:p>
        </p:txBody>
      </p:sp>
    </p:spTree>
    <p:extLst>
      <p:ext uri="{BB962C8B-B14F-4D97-AF65-F5344CB8AC3E}">
        <p14:creationId xmlns:p14="http://schemas.microsoft.com/office/powerpoint/2010/main" val="305984855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pitchFamily="-72" charset="-128"/>
        <a:cs typeface="ＭＳ Ｐゴシック" pitchFamily="-72" charset="-128"/>
      </a:defRPr>
    </a:lvl1pPr>
    <a:lvl2pPr marL="457200" algn="l" rtl="0" fontAlgn="base">
      <a:spcBef>
        <a:spcPct val="30000"/>
      </a:spcBef>
      <a:spcAft>
        <a:spcPct val="0"/>
      </a:spcAft>
      <a:defRPr sz="1200" kern="1200">
        <a:solidFill>
          <a:schemeClr val="tx1"/>
        </a:solidFill>
        <a:latin typeface="+mn-lt"/>
        <a:ea typeface="ＭＳ Ｐゴシック" pitchFamily="-72" charset="-128"/>
        <a:cs typeface="+mn-cs"/>
      </a:defRPr>
    </a:lvl2pPr>
    <a:lvl3pPr marL="914400" algn="l" rtl="0" fontAlgn="base">
      <a:spcBef>
        <a:spcPct val="30000"/>
      </a:spcBef>
      <a:spcAft>
        <a:spcPct val="0"/>
      </a:spcAft>
      <a:defRPr sz="1200" kern="1200">
        <a:solidFill>
          <a:schemeClr val="tx1"/>
        </a:solidFill>
        <a:latin typeface="+mn-lt"/>
        <a:ea typeface="ＭＳ Ｐゴシック" pitchFamily="-72" charset="-128"/>
        <a:cs typeface="+mn-cs"/>
      </a:defRPr>
    </a:lvl3pPr>
    <a:lvl4pPr marL="1371600" algn="l" rtl="0" fontAlgn="base">
      <a:spcBef>
        <a:spcPct val="30000"/>
      </a:spcBef>
      <a:spcAft>
        <a:spcPct val="0"/>
      </a:spcAft>
      <a:defRPr sz="1200" kern="1200">
        <a:solidFill>
          <a:schemeClr val="tx1"/>
        </a:solidFill>
        <a:latin typeface="+mn-lt"/>
        <a:ea typeface="ＭＳ Ｐゴシック" pitchFamily="-72" charset="-128"/>
        <a:cs typeface="+mn-cs"/>
      </a:defRPr>
    </a:lvl4pPr>
    <a:lvl5pPr marL="1828800" algn="l" rtl="0" fontAlgn="base">
      <a:spcBef>
        <a:spcPct val="30000"/>
      </a:spcBef>
      <a:spcAft>
        <a:spcPct val="0"/>
      </a:spcAft>
      <a:defRPr sz="1200" kern="1200">
        <a:solidFill>
          <a:schemeClr val="tx1"/>
        </a:solidFill>
        <a:latin typeface="+mn-lt"/>
        <a:ea typeface="ＭＳ Ｐゴシック" pitchFamily="-7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724D8AD-83DB-4DCE-8B41-20BC7E5E6157}" type="slidenum">
              <a:rPr lang="en-US" smtClean="0"/>
              <a:pPr/>
              <a:t>1</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CA" smtClean="0"/>
          </a:p>
        </p:txBody>
      </p:sp>
      <p:sp>
        <p:nvSpPr>
          <p:cNvPr id="71684" name="Slide Number Placeholder 3"/>
          <p:cNvSpPr>
            <a:spLocks noGrp="1"/>
          </p:cNvSpPr>
          <p:nvPr>
            <p:ph type="sldNum" sz="quarter" idx="5"/>
          </p:nvPr>
        </p:nvSpPr>
        <p:spPr>
          <a:noFill/>
        </p:spPr>
        <p:txBody>
          <a:bodyPr/>
          <a:lstStyle/>
          <a:p>
            <a:fld id="{646C5517-AA21-49C5-95F9-D891BA0F5C25}"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CA" dirty="0" smtClean="0"/>
          </a:p>
        </p:txBody>
      </p:sp>
      <p:sp>
        <p:nvSpPr>
          <p:cNvPr id="72708" name="Slide Number Placeholder 3"/>
          <p:cNvSpPr>
            <a:spLocks noGrp="1"/>
          </p:cNvSpPr>
          <p:nvPr>
            <p:ph type="sldNum" sz="quarter" idx="5"/>
          </p:nvPr>
        </p:nvSpPr>
        <p:spPr>
          <a:noFill/>
        </p:spPr>
        <p:txBody>
          <a:bodyPr/>
          <a:lstStyle/>
          <a:p>
            <a:fld id="{9AC17028-F156-4974-89C7-50AE17B84F3C}"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CA" smtClean="0"/>
          </a:p>
        </p:txBody>
      </p:sp>
      <p:sp>
        <p:nvSpPr>
          <p:cNvPr id="73732" name="Slide Number Placeholder 3"/>
          <p:cNvSpPr>
            <a:spLocks noGrp="1"/>
          </p:cNvSpPr>
          <p:nvPr>
            <p:ph type="sldNum" sz="quarter" idx="5"/>
          </p:nvPr>
        </p:nvSpPr>
        <p:spPr>
          <a:noFill/>
        </p:spPr>
        <p:txBody>
          <a:bodyPr/>
          <a:lstStyle/>
          <a:p>
            <a:fld id="{E8650969-2D89-4D87-A2BA-9BBE92019F28}"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CA" smtClean="0"/>
          </a:p>
        </p:txBody>
      </p:sp>
      <p:sp>
        <p:nvSpPr>
          <p:cNvPr id="74756" name="Slide Number Placeholder 3"/>
          <p:cNvSpPr>
            <a:spLocks noGrp="1"/>
          </p:cNvSpPr>
          <p:nvPr>
            <p:ph type="sldNum" sz="quarter" idx="5"/>
          </p:nvPr>
        </p:nvSpPr>
        <p:spPr>
          <a:noFill/>
        </p:spPr>
        <p:txBody>
          <a:bodyPr/>
          <a:lstStyle/>
          <a:p>
            <a:fld id="{1015C08D-9EFA-4507-AF38-BB6D6A3B77F4}"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en-CA" smtClean="0"/>
          </a:p>
        </p:txBody>
      </p:sp>
      <p:sp>
        <p:nvSpPr>
          <p:cNvPr id="75780" name="Slide Number Placeholder 3"/>
          <p:cNvSpPr>
            <a:spLocks noGrp="1"/>
          </p:cNvSpPr>
          <p:nvPr>
            <p:ph type="sldNum" sz="quarter" idx="5"/>
          </p:nvPr>
        </p:nvSpPr>
        <p:spPr>
          <a:noFill/>
        </p:spPr>
        <p:txBody>
          <a:bodyPr/>
          <a:lstStyle/>
          <a:p>
            <a:fld id="{B491216D-2955-41AE-9452-B7699A9E5FCB}"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CA" smtClean="0"/>
          </a:p>
        </p:txBody>
      </p:sp>
      <p:sp>
        <p:nvSpPr>
          <p:cNvPr id="77828" name="Slide Number Placeholder 3"/>
          <p:cNvSpPr>
            <a:spLocks noGrp="1"/>
          </p:cNvSpPr>
          <p:nvPr>
            <p:ph type="sldNum" sz="quarter" idx="5"/>
          </p:nvPr>
        </p:nvSpPr>
        <p:spPr>
          <a:noFill/>
        </p:spPr>
        <p:txBody>
          <a:bodyPr/>
          <a:lstStyle/>
          <a:p>
            <a:fld id="{E97B6EA2-AE10-41EF-A901-A1E6C5A5C100}"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CA" sz="1200" baseline="0" dirty="0" smtClean="0">
                <a:solidFill>
                  <a:srgbClr val="FF0000"/>
                </a:solidFill>
              </a:rPr>
              <a:t>Patient/Population = who is being studied?</a:t>
            </a:r>
          </a:p>
          <a:p>
            <a:pPr marL="0" marR="0" indent="0" algn="l" defTabSz="914400" rtl="0" eaLnBrk="1" fontAlgn="base" latinLnBrk="0" hangingPunct="1">
              <a:lnSpc>
                <a:spcPct val="100000"/>
              </a:lnSpc>
              <a:spcBef>
                <a:spcPct val="30000"/>
              </a:spcBef>
              <a:spcAft>
                <a:spcPct val="0"/>
              </a:spcAft>
              <a:buClrTx/>
              <a:buSzTx/>
              <a:buFontTx/>
              <a:buNone/>
              <a:tabLst/>
              <a:defRPr/>
            </a:pPr>
            <a:r>
              <a:rPr lang="en-CA" sz="1200" baseline="0" dirty="0" smtClean="0">
                <a:solidFill>
                  <a:srgbClr val="FF0000"/>
                </a:solidFill>
              </a:rPr>
              <a:t>Intervention/issue = what do you plan to do/how ? (intervention studies)</a:t>
            </a:r>
          </a:p>
          <a:p>
            <a:pPr marL="0" marR="0" indent="0" algn="l" defTabSz="914400" rtl="0" eaLnBrk="1" fontAlgn="base" latinLnBrk="0" hangingPunct="1">
              <a:lnSpc>
                <a:spcPct val="100000"/>
              </a:lnSpc>
              <a:spcBef>
                <a:spcPct val="30000"/>
              </a:spcBef>
              <a:spcAft>
                <a:spcPct val="0"/>
              </a:spcAft>
              <a:buClrTx/>
              <a:buSzTx/>
              <a:buFontTx/>
              <a:buNone/>
              <a:tabLst/>
              <a:defRPr/>
            </a:pPr>
            <a:r>
              <a:rPr lang="en-CA" sz="1200" baseline="0" dirty="0" smtClean="0">
                <a:solidFill>
                  <a:srgbClr val="FF0000"/>
                </a:solidFill>
              </a:rPr>
              <a:t>Comparison = what is the main alternative (if there is one)?</a:t>
            </a:r>
          </a:p>
          <a:p>
            <a:pPr marL="0" marR="0" indent="0" algn="l" defTabSz="914400" rtl="0" eaLnBrk="1" fontAlgn="base" latinLnBrk="0" hangingPunct="1">
              <a:lnSpc>
                <a:spcPct val="100000"/>
              </a:lnSpc>
              <a:spcBef>
                <a:spcPct val="30000"/>
              </a:spcBef>
              <a:spcAft>
                <a:spcPct val="0"/>
              </a:spcAft>
              <a:buClrTx/>
              <a:buSzTx/>
              <a:buFontTx/>
              <a:buNone/>
              <a:tabLst/>
              <a:defRPr/>
            </a:pPr>
            <a:r>
              <a:rPr lang="en-CA" sz="1200" baseline="0" dirty="0" smtClean="0">
                <a:solidFill>
                  <a:srgbClr val="FF0000"/>
                </a:solidFill>
              </a:rPr>
              <a:t>Outcomes = what is the </a:t>
            </a:r>
            <a:r>
              <a:rPr lang="en-CA" sz="1200" baseline="0" dirty="0" err="1" smtClean="0">
                <a:solidFill>
                  <a:srgbClr val="FF0000"/>
                </a:solidFill>
              </a:rPr>
              <a:t>efffect</a:t>
            </a:r>
            <a:r>
              <a:rPr lang="en-CA" sz="1200" baseline="0" dirty="0" smtClean="0">
                <a:solidFill>
                  <a:srgbClr val="FF0000"/>
                </a:solidFill>
              </a:rPr>
              <a:t>(s) of interest? (morbidity, mortality, symptom relief, etc.)</a:t>
            </a:r>
          </a:p>
        </p:txBody>
      </p:sp>
      <p:sp>
        <p:nvSpPr>
          <p:cNvPr id="78852" name="Slide Number Placeholder 3"/>
          <p:cNvSpPr>
            <a:spLocks noGrp="1"/>
          </p:cNvSpPr>
          <p:nvPr>
            <p:ph type="sldNum" sz="quarter" idx="5"/>
          </p:nvPr>
        </p:nvSpPr>
        <p:spPr>
          <a:noFill/>
        </p:spPr>
        <p:txBody>
          <a:bodyPr/>
          <a:lstStyle/>
          <a:p>
            <a:fld id="{773C7EBE-F3DB-4941-A090-A78C65071DE2}"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CA" sz="1200" baseline="0" dirty="0" smtClean="0">
                <a:solidFill>
                  <a:srgbClr val="FF0000"/>
                </a:solidFill>
              </a:rPr>
              <a:t>When using PICO (T) to formulate the final research question, terms should be very specific </a:t>
            </a:r>
            <a:endParaRPr lang="en-CA"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CA" sz="1200" dirty="0" smtClean="0">
                <a:solidFill>
                  <a:srgbClr val="FF0000"/>
                </a:solidFill>
              </a:rPr>
              <a:t>When</a:t>
            </a:r>
            <a:r>
              <a:rPr lang="en-CA" sz="1200" baseline="0" dirty="0" smtClean="0">
                <a:solidFill>
                  <a:srgbClr val="FF0000"/>
                </a:solidFill>
              </a:rPr>
              <a:t> using PICO(T) to inform a search, first start broad and narrow down </a:t>
            </a:r>
            <a:r>
              <a:rPr lang="en-CA" sz="1200" baseline="0" dirty="0" smtClean="0">
                <a:solidFill>
                  <a:srgbClr val="FF0000"/>
                </a:solidFill>
                <a:sym typeface="Wingdings" pitchFamily="2" charset="2"/>
              </a:rPr>
              <a:t> </a:t>
            </a:r>
            <a:r>
              <a:rPr lang="en-CA" sz="1200" baseline="0" dirty="0" err="1" smtClean="0">
                <a:solidFill>
                  <a:srgbClr val="FF0000"/>
                </a:solidFill>
                <a:sym typeface="Wingdings" pitchFamily="2" charset="2"/>
              </a:rPr>
              <a:t>ie</a:t>
            </a:r>
            <a:r>
              <a:rPr lang="en-CA" sz="1200" baseline="0" dirty="0" smtClean="0">
                <a:solidFill>
                  <a:srgbClr val="FF0000"/>
                </a:solidFill>
                <a:sym typeface="Wingdings" pitchFamily="2" charset="2"/>
              </a:rPr>
              <a:t>. First what do we know about diagnosis of PE in pregnancy, as refine research question, then becomes very specific, </a:t>
            </a:r>
            <a:r>
              <a:rPr lang="en-CA" sz="1200" baseline="0" dirty="0" err="1" smtClean="0">
                <a:solidFill>
                  <a:srgbClr val="FF0000"/>
                </a:solidFill>
                <a:sym typeface="Wingdings" pitchFamily="2" charset="2"/>
              </a:rPr>
              <a:t>ie</a:t>
            </a:r>
            <a:r>
              <a:rPr lang="en-CA" sz="1200" baseline="0" dirty="0" smtClean="0">
                <a:solidFill>
                  <a:srgbClr val="FF0000"/>
                </a:solidFill>
                <a:sym typeface="Wingdings" pitchFamily="2" charset="2"/>
              </a:rPr>
              <a:t>. Is CT or VQ more accurate in diagnosing PE in pregnancy?</a:t>
            </a:r>
            <a:endParaRPr lang="en-CA" dirty="0" smtClean="0"/>
          </a:p>
        </p:txBody>
      </p:sp>
      <p:sp>
        <p:nvSpPr>
          <p:cNvPr id="79876" name="Slide Number Placeholder 3"/>
          <p:cNvSpPr>
            <a:spLocks noGrp="1"/>
          </p:cNvSpPr>
          <p:nvPr>
            <p:ph type="sldNum" sz="quarter" idx="5"/>
          </p:nvPr>
        </p:nvSpPr>
        <p:spPr>
          <a:noFill/>
        </p:spPr>
        <p:txBody>
          <a:bodyPr/>
          <a:lstStyle/>
          <a:p>
            <a:fld id="{D83C7C07-1655-4D90-B2D0-56360D2FB91D}"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CA" smtClean="0"/>
          </a:p>
        </p:txBody>
      </p:sp>
      <p:sp>
        <p:nvSpPr>
          <p:cNvPr id="80900" name="Slide Number Placeholder 3"/>
          <p:cNvSpPr>
            <a:spLocks noGrp="1"/>
          </p:cNvSpPr>
          <p:nvPr>
            <p:ph type="sldNum" sz="quarter" idx="5"/>
          </p:nvPr>
        </p:nvSpPr>
        <p:spPr>
          <a:noFill/>
        </p:spPr>
        <p:txBody>
          <a:bodyPr/>
          <a:lstStyle/>
          <a:p>
            <a:fld id="{7BECFC29-87A4-4B16-AD08-CC3097D409FE}"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r>
              <a:rPr lang="en-CA" dirty="0" smtClean="0"/>
              <a:t>PE = pulmonary embolism</a:t>
            </a:r>
          </a:p>
          <a:p>
            <a:endParaRPr lang="en-CA" dirty="0" smtClean="0"/>
          </a:p>
          <a:p>
            <a:r>
              <a:rPr lang="en-CA" dirty="0" smtClean="0"/>
              <a:t>There</a:t>
            </a:r>
            <a:r>
              <a:rPr lang="en-CA" baseline="0" dirty="0" smtClean="0"/>
              <a:t> m</a:t>
            </a:r>
            <a:r>
              <a:rPr lang="en-CA" dirty="0" smtClean="0"/>
              <a:t>ay be more than one relevant question: example, the safety</a:t>
            </a:r>
            <a:r>
              <a:rPr lang="en-CA" baseline="0" dirty="0" smtClean="0"/>
              <a:t> of different tests for fetus or mother, the accuracy/efficacy of different tests in pregnancy, etc.</a:t>
            </a:r>
            <a:endParaRPr lang="en-CA" dirty="0" smtClean="0"/>
          </a:p>
        </p:txBody>
      </p:sp>
      <p:sp>
        <p:nvSpPr>
          <p:cNvPr id="81924" name="Slide Number Placeholder 3"/>
          <p:cNvSpPr>
            <a:spLocks noGrp="1"/>
          </p:cNvSpPr>
          <p:nvPr>
            <p:ph type="sldNum" sz="quarter" idx="5"/>
          </p:nvPr>
        </p:nvSpPr>
        <p:spPr>
          <a:noFill/>
        </p:spPr>
        <p:txBody>
          <a:bodyPr/>
          <a:lstStyle/>
          <a:p>
            <a:fld id="{F2A80846-86A3-47AC-82BD-081A236A0E0D}"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4787626-8783-4600-A1C8-56E3ACF35397}" type="slidenum">
              <a:rPr lang="en-US" smtClean="0"/>
              <a:pPr/>
              <a:t>2</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r>
              <a:rPr lang="en-CA" dirty="0" err="1" smtClean="0"/>
              <a:t>PUBMed</a:t>
            </a:r>
            <a:r>
              <a:rPr lang="en-CA" baseline="0" dirty="0" smtClean="0"/>
              <a:t> is</a:t>
            </a:r>
            <a:r>
              <a:rPr lang="en-CA" dirty="0" smtClean="0"/>
              <a:t> okay for the initial</a:t>
            </a:r>
            <a:r>
              <a:rPr lang="en-CA" baseline="0" dirty="0" smtClean="0"/>
              <a:t> search, but h</a:t>
            </a:r>
            <a:r>
              <a:rPr lang="en-CA" dirty="0" smtClean="0"/>
              <a:t>ard to limit/expand search.</a:t>
            </a:r>
            <a:r>
              <a:rPr lang="en-CA" baseline="0" dirty="0" smtClean="0"/>
              <a:t> Once your research/search question is refined, OVID/Medline/</a:t>
            </a:r>
            <a:r>
              <a:rPr lang="en-CA" baseline="0" dirty="0" err="1" smtClean="0"/>
              <a:t>Embase</a:t>
            </a:r>
            <a:r>
              <a:rPr lang="en-CA" baseline="0" dirty="0" smtClean="0"/>
              <a:t> are better search engines, as allows for limiting/expanding. There are published search strategies for OVID to assist with searching.</a:t>
            </a:r>
            <a:endParaRPr lang="en-CA" dirty="0" smtClean="0"/>
          </a:p>
        </p:txBody>
      </p:sp>
      <p:sp>
        <p:nvSpPr>
          <p:cNvPr id="82948" name="Slide Number Placeholder 3"/>
          <p:cNvSpPr>
            <a:spLocks noGrp="1"/>
          </p:cNvSpPr>
          <p:nvPr>
            <p:ph type="sldNum" sz="quarter" idx="5"/>
          </p:nvPr>
        </p:nvSpPr>
        <p:spPr>
          <a:noFill/>
        </p:spPr>
        <p:txBody>
          <a:bodyPr/>
          <a:lstStyle/>
          <a:p>
            <a:fld id="{ABAAFEB1-61CA-4464-A8C6-CC8054B6747D}"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r>
              <a:rPr lang="en-CA" dirty="0" smtClean="0"/>
              <a:t>There are a number of available PICO worksheets available online </a:t>
            </a:r>
          </a:p>
        </p:txBody>
      </p:sp>
      <p:sp>
        <p:nvSpPr>
          <p:cNvPr id="83972" name="Slide Number Placeholder 3"/>
          <p:cNvSpPr>
            <a:spLocks noGrp="1"/>
          </p:cNvSpPr>
          <p:nvPr>
            <p:ph type="sldNum" sz="quarter" idx="5"/>
          </p:nvPr>
        </p:nvSpPr>
        <p:spPr>
          <a:noFill/>
        </p:spPr>
        <p:txBody>
          <a:bodyPr/>
          <a:lstStyle/>
          <a:p>
            <a:fld id="{2710799F-1A41-460B-8882-851AAE75FAEF}"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r>
              <a:rPr lang="en-CA" dirty="0" smtClean="0"/>
              <a:t>Once a specific PICOT research question has</a:t>
            </a:r>
            <a:r>
              <a:rPr lang="en-CA" baseline="0" dirty="0" smtClean="0"/>
              <a:t> been developed, researcher should also consider if it meets the FINER criteria</a:t>
            </a:r>
            <a:endParaRPr lang="en-CA" dirty="0" smtClean="0"/>
          </a:p>
        </p:txBody>
      </p:sp>
      <p:sp>
        <p:nvSpPr>
          <p:cNvPr id="76804" name="Slide Number Placeholder 3"/>
          <p:cNvSpPr>
            <a:spLocks noGrp="1"/>
          </p:cNvSpPr>
          <p:nvPr>
            <p:ph type="sldNum" sz="quarter" idx="5"/>
          </p:nvPr>
        </p:nvSpPr>
        <p:spPr>
          <a:noFill/>
        </p:spPr>
        <p:txBody>
          <a:bodyPr/>
          <a:lstStyle/>
          <a:p>
            <a:fld id="{3B8D7543-6152-4013-A2C3-8F677A9C189B}"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r>
              <a:rPr lang="en-CA" dirty="0" smtClean="0"/>
              <a:t>* Unplanned/post hoc analysis should be limited and clearly stated as such in the write up</a:t>
            </a:r>
          </a:p>
        </p:txBody>
      </p:sp>
      <p:sp>
        <p:nvSpPr>
          <p:cNvPr id="84996" name="Slide Number Placeholder 3"/>
          <p:cNvSpPr>
            <a:spLocks noGrp="1"/>
          </p:cNvSpPr>
          <p:nvPr>
            <p:ph type="sldNum" sz="quarter" idx="5"/>
          </p:nvPr>
        </p:nvSpPr>
        <p:spPr>
          <a:noFill/>
        </p:spPr>
        <p:txBody>
          <a:bodyPr/>
          <a:lstStyle/>
          <a:p>
            <a:fld id="{7A023741-1635-4552-99C5-81FC9EA2D283}"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r>
              <a:rPr lang="en-CA" dirty="0" smtClean="0"/>
              <a:t>Increasingly asked to think about a dissemination plan up front!!</a:t>
            </a:r>
          </a:p>
        </p:txBody>
      </p:sp>
      <p:sp>
        <p:nvSpPr>
          <p:cNvPr id="86020" name="Slide Number Placeholder 3"/>
          <p:cNvSpPr>
            <a:spLocks noGrp="1"/>
          </p:cNvSpPr>
          <p:nvPr>
            <p:ph type="sldNum" sz="quarter" idx="5"/>
          </p:nvPr>
        </p:nvSpPr>
        <p:spPr>
          <a:noFill/>
        </p:spPr>
        <p:txBody>
          <a:bodyPr/>
          <a:lstStyle/>
          <a:p>
            <a:fld id="{30042C40-CC8A-46EC-AA56-7264BE41510D}"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CA" dirty="0" smtClean="0"/>
          </a:p>
        </p:txBody>
      </p:sp>
      <p:sp>
        <p:nvSpPr>
          <p:cNvPr id="87044" name="Slide Number Placeholder 3"/>
          <p:cNvSpPr>
            <a:spLocks noGrp="1"/>
          </p:cNvSpPr>
          <p:nvPr>
            <p:ph type="sldNum" sz="quarter" idx="5"/>
          </p:nvPr>
        </p:nvSpPr>
        <p:spPr>
          <a:noFill/>
        </p:spPr>
        <p:txBody>
          <a:bodyPr/>
          <a:lstStyle/>
          <a:p>
            <a:fld id="{31A1BD44-0D47-4A43-B4B8-B9184B629A13}"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CA" smtClean="0"/>
          </a:p>
        </p:txBody>
      </p:sp>
      <p:sp>
        <p:nvSpPr>
          <p:cNvPr id="88068" name="Slide Number Placeholder 3"/>
          <p:cNvSpPr>
            <a:spLocks noGrp="1"/>
          </p:cNvSpPr>
          <p:nvPr>
            <p:ph type="sldNum" sz="quarter" idx="5"/>
          </p:nvPr>
        </p:nvSpPr>
        <p:spPr>
          <a:noFill/>
        </p:spPr>
        <p:txBody>
          <a:bodyPr/>
          <a:lstStyle/>
          <a:p>
            <a:fld id="{1B264700-8298-491E-88A9-1A66A664B18E}"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CA" smtClean="0"/>
          </a:p>
        </p:txBody>
      </p:sp>
      <p:sp>
        <p:nvSpPr>
          <p:cNvPr id="89092" name="Slide Number Placeholder 3"/>
          <p:cNvSpPr>
            <a:spLocks noGrp="1"/>
          </p:cNvSpPr>
          <p:nvPr>
            <p:ph type="sldNum" sz="quarter" idx="5"/>
          </p:nvPr>
        </p:nvSpPr>
        <p:spPr>
          <a:noFill/>
        </p:spPr>
        <p:txBody>
          <a:bodyPr/>
          <a:lstStyle/>
          <a:p>
            <a:fld id="{DD032163-F718-426B-8DF6-2B77E0ECE1BF}"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CA" dirty="0" smtClean="0"/>
              <a:t>Notice </a:t>
            </a:r>
            <a:r>
              <a:rPr lang="en-CA" dirty="0" err="1" smtClean="0"/>
              <a:t>i</a:t>
            </a:r>
            <a:r>
              <a:rPr lang="en-CA" dirty="0" smtClean="0"/>
              <a:t> have not said RCT, as not always possible to include a control group</a:t>
            </a:r>
            <a:r>
              <a:rPr lang="en-CA" dirty="0" smtClean="0">
                <a:sym typeface="Wingdings" pitchFamily="2" charset="2"/>
              </a:rPr>
              <a:t> </a:t>
            </a:r>
            <a:r>
              <a:rPr lang="en-CA" dirty="0" err="1" smtClean="0">
                <a:sym typeface="Wingdings" pitchFamily="2" charset="2"/>
              </a:rPr>
              <a:t>ie</a:t>
            </a:r>
            <a:r>
              <a:rPr lang="en-CA" dirty="0" smtClean="0">
                <a:sym typeface="Wingdings" pitchFamily="2" charset="2"/>
              </a:rPr>
              <a:t>. change in policy follow outcomes</a:t>
            </a:r>
          </a:p>
          <a:p>
            <a:r>
              <a:rPr lang="en-CA" dirty="0" smtClean="0">
                <a:sym typeface="Wingdings" pitchFamily="2" charset="2"/>
              </a:rPr>
              <a:t>Case</a:t>
            </a:r>
            <a:r>
              <a:rPr lang="en-CA" baseline="0" dirty="0" smtClean="0">
                <a:sym typeface="Wingdings" pitchFamily="2" charset="2"/>
              </a:rPr>
              <a:t> report/case series: commonly used to study treatment of rare diseases/events, fairly common in toxicology. 1 or several cases diagnosed with disease/event x followed forward to assess effect of </a:t>
            </a:r>
            <a:r>
              <a:rPr lang="en-CA" baseline="0" smtClean="0">
                <a:sym typeface="Wingdings" pitchFamily="2" charset="2"/>
              </a:rPr>
              <a:t>a treatment. </a:t>
            </a:r>
            <a:endParaRPr lang="en-CA" dirty="0" smtClean="0"/>
          </a:p>
        </p:txBody>
      </p:sp>
      <p:sp>
        <p:nvSpPr>
          <p:cNvPr id="90116" name="Slide Number Placeholder 3"/>
          <p:cNvSpPr>
            <a:spLocks noGrp="1"/>
          </p:cNvSpPr>
          <p:nvPr>
            <p:ph type="sldNum" sz="quarter" idx="5"/>
          </p:nvPr>
        </p:nvSpPr>
        <p:spPr>
          <a:noFill/>
        </p:spPr>
        <p:txBody>
          <a:bodyPr/>
          <a:lstStyle/>
          <a:p>
            <a:fld id="{A4B8B12B-BBCD-4AE8-8FE0-90DF7BC133AD}"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CA" dirty="0" smtClean="0"/>
          </a:p>
        </p:txBody>
      </p:sp>
      <p:sp>
        <p:nvSpPr>
          <p:cNvPr id="91140" name="Slide Number Placeholder 3"/>
          <p:cNvSpPr>
            <a:spLocks noGrp="1"/>
          </p:cNvSpPr>
          <p:nvPr>
            <p:ph type="sldNum" sz="quarter" idx="5"/>
          </p:nvPr>
        </p:nvSpPr>
        <p:spPr>
          <a:noFill/>
        </p:spPr>
        <p:txBody>
          <a:bodyPr/>
          <a:lstStyle/>
          <a:p>
            <a:fld id="{7FF1A34B-B0C5-4CCB-A4E8-FEE2FEB87733}"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6D6F3D0-A3E7-4AA7-97CC-5A0BDDEB10B3}" type="slidenum">
              <a:rPr lang="en-US" smtClean="0"/>
              <a:pPr/>
              <a:t>3</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endParaRPr lang="en-CA" smtClean="0"/>
          </a:p>
        </p:txBody>
      </p:sp>
      <p:sp>
        <p:nvSpPr>
          <p:cNvPr id="93188" name="Slide Number Placeholder 3"/>
          <p:cNvSpPr>
            <a:spLocks noGrp="1"/>
          </p:cNvSpPr>
          <p:nvPr>
            <p:ph type="sldNum" sz="quarter" idx="5"/>
          </p:nvPr>
        </p:nvSpPr>
        <p:spPr>
          <a:noFill/>
        </p:spPr>
        <p:txBody>
          <a:bodyPr/>
          <a:lstStyle/>
          <a:p>
            <a:fld id="{25B1AC91-D70F-474A-A084-4FCEC0159459}"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r>
              <a:rPr lang="en-CA" dirty="0" smtClean="0"/>
              <a:t>*Applies more to epidemiology</a:t>
            </a:r>
            <a:r>
              <a:rPr lang="en-CA" baseline="0" dirty="0" smtClean="0"/>
              <a:t> than to </a:t>
            </a:r>
            <a:r>
              <a:rPr lang="en-CA" baseline="0" dirty="0" err="1" smtClean="0"/>
              <a:t>clin</a:t>
            </a:r>
            <a:r>
              <a:rPr lang="en-CA" baseline="0" dirty="0" smtClean="0"/>
              <a:t> </a:t>
            </a:r>
            <a:r>
              <a:rPr lang="en-CA" baseline="0" dirty="0" err="1" smtClean="0"/>
              <a:t>epi</a:t>
            </a:r>
            <a:r>
              <a:rPr lang="en-CA" baseline="0" dirty="0" smtClean="0"/>
              <a:t>. Descriptive epidemiological studies aim to describe the frequency and distribution of risk factors in a population, and can provide hypothesis about potential </a:t>
            </a:r>
            <a:r>
              <a:rPr lang="en-CA" baseline="0" dirty="0" err="1" smtClean="0"/>
              <a:t>etiologies</a:t>
            </a:r>
            <a:r>
              <a:rPr lang="en-CA" baseline="0" dirty="0" smtClean="0"/>
              <a:t>. </a:t>
            </a:r>
          </a:p>
          <a:p>
            <a:r>
              <a:rPr lang="en-CA" baseline="0" dirty="0" smtClean="0"/>
              <a:t>Analytical epidemiological studies aim to study risk and protective factors for diseases.</a:t>
            </a:r>
            <a:endParaRPr lang="en-CA" dirty="0" smtClean="0"/>
          </a:p>
        </p:txBody>
      </p:sp>
      <p:sp>
        <p:nvSpPr>
          <p:cNvPr id="92164" name="Slide Number Placeholder 3"/>
          <p:cNvSpPr>
            <a:spLocks noGrp="1"/>
          </p:cNvSpPr>
          <p:nvPr>
            <p:ph type="sldNum" sz="quarter" idx="5"/>
          </p:nvPr>
        </p:nvSpPr>
        <p:spPr>
          <a:noFill/>
        </p:spPr>
        <p:txBody>
          <a:bodyPr/>
          <a:lstStyle/>
          <a:p>
            <a:fld id="{CB3E39A1-CB76-4C7F-A0FD-5A3F674CB1D9}"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CA" smtClean="0"/>
          </a:p>
        </p:txBody>
      </p:sp>
      <p:sp>
        <p:nvSpPr>
          <p:cNvPr id="94212" name="Slide Number Placeholder 3"/>
          <p:cNvSpPr>
            <a:spLocks noGrp="1"/>
          </p:cNvSpPr>
          <p:nvPr>
            <p:ph type="sldNum" sz="quarter" idx="5"/>
          </p:nvPr>
        </p:nvSpPr>
        <p:spPr>
          <a:noFill/>
        </p:spPr>
        <p:txBody>
          <a:bodyPr/>
          <a:lstStyle/>
          <a:p>
            <a:fld id="{C8B29842-28BB-4870-B658-25061233D828}"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p:spPr>
        <p:txBody>
          <a:bodyPr/>
          <a:lstStyle/>
          <a:p>
            <a:r>
              <a:rPr lang="en-CA" dirty="0" smtClean="0"/>
              <a:t>RCT – experimental, prospective, quantitative</a:t>
            </a:r>
          </a:p>
        </p:txBody>
      </p:sp>
      <p:sp>
        <p:nvSpPr>
          <p:cNvPr id="95236" name="Slide Number Placeholder 3"/>
          <p:cNvSpPr>
            <a:spLocks noGrp="1"/>
          </p:cNvSpPr>
          <p:nvPr>
            <p:ph type="sldNum" sz="quarter" idx="5"/>
          </p:nvPr>
        </p:nvSpPr>
        <p:spPr>
          <a:noFill/>
        </p:spPr>
        <p:txBody>
          <a:bodyPr/>
          <a:lstStyle/>
          <a:p>
            <a:fld id="{254285D4-9015-458D-AFC5-4B926940E08A}"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p:spPr>
        <p:txBody>
          <a:bodyPr/>
          <a:lstStyle/>
          <a:p>
            <a:r>
              <a:rPr lang="en-CA" dirty="0" smtClean="0"/>
              <a:t>Cross-sectional,  non-experimental, cross-sectional (neither prospective or retrospective), quantitative  -- unless qualitative questions also asked but not usual</a:t>
            </a:r>
          </a:p>
        </p:txBody>
      </p:sp>
      <p:sp>
        <p:nvSpPr>
          <p:cNvPr id="96260" name="Slide Number Placeholder 3"/>
          <p:cNvSpPr>
            <a:spLocks noGrp="1"/>
          </p:cNvSpPr>
          <p:nvPr>
            <p:ph type="sldNum" sz="quarter" idx="5"/>
          </p:nvPr>
        </p:nvSpPr>
        <p:spPr>
          <a:noFill/>
        </p:spPr>
        <p:txBody>
          <a:bodyPr/>
          <a:lstStyle/>
          <a:p>
            <a:fld id="{48DB747C-6D57-4D82-9386-55EDA22F8E47}"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r>
              <a:rPr lang="en-CA" dirty="0" smtClean="0"/>
              <a:t>Case-control – retrospective, non-experimental, quantitative</a:t>
            </a:r>
          </a:p>
        </p:txBody>
      </p:sp>
      <p:sp>
        <p:nvSpPr>
          <p:cNvPr id="97284" name="Slide Number Placeholder 3"/>
          <p:cNvSpPr>
            <a:spLocks noGrp="1"/>
          </p:cNvSpPr>
          <p:nvPr>
            <p:ph type="sldNum" sz="quarter" idx="5"/>
          </p:nvPr>
        </p:nvSpPr>
        <p:spPr>
          <a:noFill/>
        </p:spPr>
        <p:txBody>
          <a:bodyPr/>
          <a:lstStyle/>
          <a:p>
            <a:fld id="{898A05C8-FE0D-4E10-8DC1-F958E9532C97}"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r>
              <a:rPr lang="en-CA" smtClean="0"/>
              <a:t>Qualitative – non-experimental, prospective, qualitative</a:t>
            </a:r>
          </a:p>
        </p:txBody>
      </p:sp>
      <p:sp>
        <p:nvSpPr>
          <p:cNvPr id="98308" name="Slide Number Placeholder 3"/>
          <p:cNvSpPr>
            <a:spLocks noGrp="1"/>
          </p:cNvSpPr>
          <p:nvPr>
            <p:ph type="sldNum" sz="quarter" idx="5"/>
          </p:nvPr>
        </p:nvSpPr>
        <p:spPr>
          <a:noFill/>
        </p:spPr>
        <p:txBody>
          <a:bodyPr/>
          <a:lstStyle/>
          <a:p>
            <a:fld id="{E39ADA5E-9D81-4398-AA09-1E3BDA0199FE}"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p:spPr>
        <p:txBody>
          <a:bodyPr/>
          <a:lstStyle/>
          <a:p>
            <a:r>
              <a:rPr lang="en-CA" dirty="0" smtClean="0"/>
              <a:t>Cohort – prospective if assembled at the start and followed forward, non-experimental, quantitative</a:t>
            </a:r>
          </a:p>
        </p:txBody>
      </p:sp>
      <p:sp>
        <p:nvSpPr>
          <p:cNvPr id="99332" name="Slide Number Placeholder 3"/>
          <p:cNvSpPr>
            <a:spLocks noGrp="1"/>
          </p:cNvSpPr>
          <p:nvPr>
            <p:ph type="sldNum" sz="quarter" idx="5"/>
          </p:nvPr>
        </p:nvSpPr>
        <p:spPr>
          <a:noFill/>
        </p:spPr>
        <p:txBody>
          <a:bodyPr/>
          <a:lstStyle/>
          <a:p>
            <a:fld id="{13E412AE-75B5-46A3-8E7E-FF3E9BDA75ED}" type="slidenum">
              <a:rPr lang="en-US" smtClean="0"/>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CA" smtClean="0"/>
          </a:p>
        </p:txBody>
      </p:sp>
      <p:sp>
        <p:nvSpPr>
          <p:cNvPr id="100356" name="Slide Number Placeholder 3"/>
          <p:cNvSpPr>
            <a:spLocks noGrp="1"/>
          </p:cNvSpPr>
          <p:nvPr>
            <p:ph type="sldNum" sz="quarter" idx="5"/>
          </p:nvPr>
        </p:nvSpPr>
        <p:spPr>
          <a:noFill/>
        </p:spPr>
        <p:txBody>
          <a:bodyPr/>
          <a:lstStyle/>
          <a:p>
            <a:fld id="{13C2549C-91FF-42F3-8277-C0F4CED3DE49}" type="slidenum">
              <a:rPr lang="en-US" smtClean="0"/>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p:spPr>
        <p:txBody>
          <a:bodyPr/>
          <a:lstStyle/>
          <a:p>
            <a:r>
              <a:rPr lang="en-CA" dirty="0" smtClean="0"/>
              <a:t>* What comes to mind?</a:t>
            </a:r>
          </a:p>
        </p:txBody>
      </p:sp>
      <p:sp>
        <p:nvSpPr>
          <p:cNvPr id="101380" name="Slide Number Placeholder 3"/>
          <p:cNvSpPr>
            <a:spLocks noGrp="1"/>
          </p:cNvSpPr>
          <p:nvPr>
            <p:ph type="sldNum" sz="quarter" idx="5"/>
          </p:nvPr>
        </p:nvSpPr>
        <p:spPr>
          <a:noFill/>
        </p:spPr>
        <p:txBody>
          <a:bodyPr/>
          <a:lstStyle/>
          <a:p>
            <a:fld id="{A421E2D8-B3E0-4B3E-A5AF-65D55EDE4C14}" type="slidenum">
              <a:rPr lang="en-US" smtClean="0"/>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467E1382-B6FA-4968-B427-0398A733B43D}" type="slidenum">
              <a:rPr lang="en-US" smtClean="0"/>
              <a:pPr/>
              <a:t>4</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a:ln/>
        </p:spPr>
        <p:txBody>
          <a:bodyPr/>
          <a:lstStyle/>
          <a:p>
            <a:endParaRPr lang="en-CA" smtClean="0"/>
          </a:p>
        </p:txBody>
      </p:sp>
      <p:sp>
        <p:nvSpPr>
          <p:cNvPr id="102404" name="Slide Number Placeholder 3"/>
          <p:cNvSpPr>
            <a:spLocks noGrp="1"/>
          </p:cNvSpPr>
          <p:nvPr>
            <p:ph type="sldNum" sz="quarter" idx="5"/>
          </p:nvPr>
        </p:nvSpPr>
        <p:spPr>
          <a:noFill/>
        </p:spPr>
        <p:txBody>
          <a:bodyPr/>
          <a:lstStyle/>
          <a:p>
            <a:fld id="{70D46181-BB95-4BB6-9349-5B37F19B5F83}" type="slidenum">
              <a:rPr lang="en-US" smtClean="0"/>
              <a:pPr/>
              <a:t>40</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p:spPr>
        <p:txBody>
          <a:bodyPr/>
          <a:lstStyle/>
          <a:p>
            <a:pPr marL="0" marR="0" lvl="2" indent="0" algn="l" defTabSz="914400" rtl="0" eaLnBrk="1" fontAlgn="base" latinLnBrk="0" hangingPunct="1">
              <a:lnSpc>
                <a:spcPct val="100000"/>
              </a:lnSpc>
              <a:spcBef>
                <a:spcPct val="30000"/>
              </a:spcBef>
              <a:spcAft>
                <a:spcPct val="0"/>
              </a:spcAft>
              <a:buClrTx/>
              <a:buSzTx/>
              <a:buFontTx/>
              <a:buNone/>
              <a:tabLst/>
              <a:defRPr/>
            </a:pPr>
            <a:r>
              <a:rPr lang="en-CA" sz="1600" dirty="0" smtClean="0"/>
              <a:t>D. R. </a:t>
            </a:r>
            <a:r>
              <a:rPr lang="en-CA" sz="1600" dirty="0" err="1" smtClean="0"/>
              <a:t>Reznik</a:t>
            </a:r>
            <a:r>
              <a:rPr lang="en-CA" sz="1600" dirty="0" smtClean="0"/>
              <a:t>, What is Ethics in Research &amp; Why is it Important? http://</a:t>
            </a:r>
            <a:r>
              <a:rPr lang="en-CA" sz="1600" dirty="0" err="1" smtClean="0"/>
              <a:t>www.niehs.nih.gov</a:t>
            </a:r>
            <a:r>
              <a:rPr lang="en-CA" sz="1600" dirty="0" smtClean="0"/>
              <a:t>/research/resources/bioethics/</a:t>
            </a:r>
            <a:r>
              <a:rPr lang="en-CA" sz="1600" dirty="0" err="1" smtClean="0"/>
              <a:t>whatis</a:t>
            </a:r>
            <a:r>
              <a:rPr lang="en-CA" sz="1600" dirty="0" smtClean="0"/>
              <a:t>/.</a:t>
            </a:r>
          </a:p>
          <a:p>
            <a:endParaRPr lang="en-CA" dirty="0" smtClean="0">
              <a:sym typeface="Wingdings" pitchFamily="2" charset="2"/>
            </a:endParaRPr>
          </a:p>
          <a:p>
            <a:endParaRPr lang="en-CA" dirty="0" smtClean="0">
              <a:sym typeface="Wingdings" pitchFamily="2" charset="2"/>
            </a:endParaRPr>
          </a:p>
          <a:p>
            <a:r>
              <a:rPr lang="en-CA" dirty="0" smtClean="0">
                <a:sym typeface="Wingdings" pitchFamily="2" charset="2"/>
              </a:rPr>
              <a:t>Important to keep all of these aspects of ethics in mind! </a:t>
            </a:r>
          </a:p>
          <a:p>
            <a:endParaRPr lang="en-CA" dirty="0" smtClean="0">
              <a:sym typeface="Wingdings" pitchFamily="2" charset="2"/>
            </a:endParaRPr>
          </a:p>
          <a:p>
            <a:r>
              <a:rPr lang="en-CA" dirty="0" smtClean="0">
                <a:sym typeface="Wingdings" pitchFamily="2" charset="2"/>
              </a:rPr>
              <a:t>Never start collecting data of ANY type without FIRST checking if you need ethics</a:t>
            </a:r>
            <a:r>
              <a:rPr lang="en-CA" baseline="0" dirty="0" smtClean="0">
                <a:sym typeface="Wingdings" pitchFamily="2" charset="2"/>
              </a:rPr>
              <a:t> approval and obtaining approval if needed.</a:t>
            </a:r>
            <a:endParaRPr lang="en-CA" dirty="0" smtClean="0">
              <a:sym typeface="Wingdings" pitchFamily="2" charset="2"/>
            </a:endParaRPr>
          </a:p>
        </p:txBody>
      </p:sp>
      <p:sp>
        <p:nvSpPr>
          <p:cNvPr id="103428" name="Slide Number Placeholder 3"/>
          <p:cNvSpPr>
            <a:spLocks noGrp="1"/>
          </p:cNvSpPr>
          <p:nvPr>
            <p:ph type="sldNum" sz="quarter" idx="5"/>
          </p:nvPr>
        </p:nvSpPr>
        <p:spPr>
          <a:noFill/>
        </p:spPr>
        <p:txBody>
          <a:bodyPr/>
          <a:lstStyle/>
          <a:p>
            <a:fld id="{4BC12D36-CC70-4B40-9E54-3D9C7E3C230F}" type="slidenum">
              <a:rPr lang="en-US" smtClean="0"/>
              <a:pPr/>
              <a:t>41</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p:spPr>
        <p:txBody>
          <a:bodyPr/>
          <a:lstStyle/>
          <a:p>
            <a:endParaRPr lang="en-CA" smtClean="0"/>
          </a:p>
        </p:txBody>
      </p:sp>
      <p:sp>
        <p:nvSpPr>
          <p:cNvPr id="104452" name="Slide Number Placeholder 3"/>
          <p:cNvSpPr>
            <a:spLocks noGrp="1"/>
          </p:cNvSpPr>
          <p:nvPr>
            <p:ph type="sldNum" sz="quarter" idx="5"/>
          </p:nvPr>
        </p:nvSpPr>
        <p:spPr>
          <a:noFill/>
        </p:spPr>
        <p:txBody>
          <a:bodyPr/>
          <a:lstStyle/>
          <a:p>
            <a:fld id="{49453A05-5EAB-4012-AB63-F867398FAEFD}" type="slidenum">
              <a:rPr lang="en-US" smtClean="0"/>
              <a:pPr/>
              <a:t>42</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p:spPr>
        <p:txBody>
          <a:bodyPr/>
          <a:lstStyle/>
          <a:p>
            <a:endParaRPr lang="en-CA" smtClean="0"/>
          </a:p>
        </p:txBody>
      </p:sp>
      <p:sp>
        <p:nvSpPr>
          <p:cNvPr id="106500" name="Slide Number Placeholder 3"/>
          <p:cNvSpPr>
            <a:spLocks noGrp="1"/>
          </p:cNvSpPr>
          <p:nvPr>
            <p:ph type="sldNum" sz="quarter" idx="5"/>
          </p:nvPr>
        </p:nvSpPr>
        <p:spPr>
          <a:noFill/>
        </p:spPr>
        <p:txBody>
          <a:bodyPr/>
          <a:lstStyle/>
          <a:p>
            <a:fld id="{74612BA4-DA2C-46E8-BB71-1D1B33438AFA}" type="slidenum">
              <a:rPr lang="en-US" smtClean="0"/>
              <a:pPr/>
              <a:t>43</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p:spPr>
        <p:txBody>
          <a:bodyPr/>
          <a:lstStyle/>
          <a:p>
            <a:endParaRPr lang="en-CA" smtClean="0"/>
          </a:p>
        </p:txBody>
      </p:sp>
      <p:sp>
        <p:nvSpPr>
          <p:cNvPr id="107524" name="Slide Number Placeholder 3"/>
          <p:cNvSpPr>
            <a:spLocks noGrp="1"/>
          </p:cNvSpPr>
          <p:nvPr>
            <p:ph type="sldNum" sz="quarter" idx="5"/>
          </p:nvPr>
        </p:nvSpPr>
        <p:spPr>
          <a:noFill/>
        </p:spPr>
        <p:txBody>
          <a:bodyPr/>
          <a:lstStyle/>
          <a:p>
            <a:fld id="{E3E8E9BB-F3AD-4B56-8B7F-229F63F24E83}" type="slidenum">
              <a:rPr lang="en-US" smtClean="0"/>
              <a:pPr/>
              <a:t>44</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p:spPr>
        <p:txBody>
          <a:bodyPr/>
          <a:lstStyle/>
          <a:p>
            <a:endParaRPr lang="en-CA" smtClean="0"/>
          </a:p>
        </p:txBody>
      </p:sp>
      <p:sp>
        <p:nvSpPr>
          <p:cNvPr id="108548" name="Slide Number Placeholder 3"/>
          <p:cNvSpPr>
            <a:spLocks noGrp="1"/>
          </p:cNvSpPr>
          <p:nvPr>
            <p:ph type="sldNum" sz="quarter" idx="5"/>
          </p:nvPr>
        </p:nvSpPr>
        <p:spPr>
          <a:noFill/>
        </p:spPr>
        <p:txBody>
          <a:bodyPr/>
          <a:lstStyle/>
          <a:p>
            <a:fld id="{A3A169DB-76DF-4C36-8EE3-265B011505FD}" type="slidenum">
              <a:rPr lang="en-US" smtClean="0"/>
              <a:pPr/>
              <a:t>45</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p:spPr>
        <p:txBody>
          <a:bodyPr/>
          <a:lstStyle/>
          <a:p>
            <a:r>
              <a:rPr lang="en-CA" smtClean="0"/>
              <a:t>* Might also compare to surgical or endovascular treatment, etc.</a:t>
            </a:r>
          </a:p>
        </p:txBody>
      </p:sp>
      <p:sp>
        <p:nvSpPr>
          <p:cNvPr id="109572" name="Slide Number Placeholder 3"/>
          <p:cNvSpPr>
            <a:spLocks noGrp="1"/>
          </p:cNvSpPr>
          <p:nvPr>
            <p:ph type="sldNum" sz="quarter" idx="5"/>
          </p:nvPr>
        </p:nvSpPr>
        <p:spPr>
          <a:noFill/>
        </p:spPr>
        <p:txBody>
          <a:bodyPr/>
          <a:lstStyle/>
          <a:p>
            <a:fld id="{06EEAF20-C920-4F90-9C03-94A81FB2BA3F}" type="slidenum">
              <a:rPr lang="en-US" smtClean="0"/>
              <a:pPr/>
              <a:t>46</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p:spPr>
        <p:txBody>
          <a:bodyPr/>
          <a:lstStyle/>
          <a:p>
            <a:endParaRPr lang="en-CA" smtClean="0"/>
          </a:p>
        </p:txBody>
      </p:sp>
      <p:sp>
        <p:nvSpPr>
          <p:cNvPr id="110596" name="Slide Number Placeholder 3"/>
          <p:cNvSpPr>
            <a:spLocks noGrp="1"/>
          </p:cNvSpPr>
          <p:nvPr>
            <p:ph type="sldNum" sz="quarter" idx="5"/>
          </p:nvPr>
        </p:nvSpPr>
        <p:spPr>
          <a:noFill/>
        </p:spPr>
        <p:txBody>
          <a:bodyPr/>
          <a:lstStyle/>
          <a:p>
            <a:fld id="{DA488551-21A0-4720-9EEC-61D33443CE93}" type="slidenum">
              <a:rPr lang="en-US" smtClean="0"/>
              <a:pPr/>
              <a:t>47</a:t>
            </a:fld>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p:spPr>
        <p:txBody>
          <a:bodyPr/>
          <a:lstStyle/>
          <a:p>
            <a:endParaRPr lang="en-CA" dirty="0" smtClean="0"/>
          </a:p>
        </p:txBody>
      </p:sp>
      <p:sp>
        <p:nvSpPr>
          <p:cNvPr id="111620" name="Slide Number Placeholder 3"/>
          <p:cNvSpPr>
            <a:spLocks noGrp="1"/>
          </p:cNvSpPr>
          <p:nvPr>
            <p:ph type="sldNum" sz="quarter" idx="5"/>
          </p:nvPr>
        </p:nvSpPr>
        <p:spPr>
          <a:noFill/>
        </p:spPr>
        <p:txBody>
          <a:bodyPr/>
          <a:lstStyle/>
          <a:p>
            <a:fld id="{1164B5D8-6F24-4D60-93B4-6A2FCCA2C796}" type="slidenum">
              <a:rPr lang="en-US" smtClean="0"/>
              <a:pPr/>
              <a:t>48</a:t>
            </a:fld>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p:spPr>
        <p:txBody>
          <a:bodyPr/>
          <a:lstStyle/>
          <a:p>
            <a:r>
              <a:rPr lang="en-CA" dirty="0" smtClean="0"/>
              <a:t>*particularly the risk of intracranial</a:t>
            </a:r>
            <a:r>
              <a:rPr lang="en-CA" baseline="0" dirty="0" smtClean="0"/>
              <a:t> bleeding</a:t>
            </a:r>
            <a:endParaRPr lang="en-CA" dirty="0" smtClean="0"/>
          </a:p>
          <a:p>
            <a:endParaRPr lang="en-CA" dirty="0" smtClean="0"/>
          </a:p>
        </p:txBody>
      </p:sp>
      <p:sp>
        <p:nvSpPr>
          <p:cNvPr id="112644" name="Slide Number Placeholder 3"/>
          <p:cNvSpPr>
            <a:spLocks noGrp="1"/>
          </p:cNvSpPr>
          <p:nvPr>
            <p:ph type="sldNum" sz="quarter" idx="5"/>
          </p:nvPr>
        </p:nvSpPr>
        <p:spPr>
          <a:noFill/>
        </p:spPr>
        <p:txBody>
          <a:bodyPr/>
          <a:lstStyle/>
          <a:p>
            <a:fld id="{24B422DA-1583-45B8-8E3F-95A224456EBB}" type="slidenum">
              <a:rPr lang="en-US" smtClean="0"/>
              <a:pPr/>
              <a:t>49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r>
              <a:rPr lang="en-CA" dirty="0" smtClean="0"/>
              <a:t>This course (set of </a:t>
            </a:r>
            <a:r>
              <a:rPr lang="en-CA" dirty="0" err="1" smtClean="0"/>
              <a:t>clin</a:t>
            </a:r>
            <a:r>
              <a:rPr lang="en-CA" dirty="0" smtClean="0"/>
              <a:t> </a:t>
            </a:r>
            <a:r>
              <a:rPr lang="en-CA" dirty="0" err="1" smtClean="0"/>
              <a:t>epi</a:t>
            </a:r>
            <a:r>
              <a:rPr lang="en-CA" dirty="0" smtClean="0"/>
              <a:t> lectures) is not intended to provide comprehensive coverage of study designs, but rather to provide an introduction to the building blocks of evidence-based</a:t>
            </a:r>
            <a:r>
              <a:rPr lang="en-CA" baseline="0" dirty="0" smtClean="0"/>
              <a:t> medicine</a:t>
            </a:r>
            <a:r>
              <a:rPr lang="en-CA" dirty="0" smtClean="0"/>
              <a:t>/critical appraisal</a:t>
            </a:r>
          </a:p>
          <a:p>
            <a:endParaRPr lang="en-CA" dirty="0" smtClean="0"/>
          </a:p>
        </p:txBody>
      </p:sp>
      <p:sp>
        <p:nvSpPr>
          <p:cNvPr id="65540" name="Slide Number Placeholder 3"/>
          <p:cNvSpPr>
            <a:spLocks noGrp="1"/>
          </p:cNvSpPr>
          <p:nvPr>
            <p:ph type="sldNum" sz="quarter" idx="5"/>
          </p:nvPr>
        </p:nvSpPr>
        <p:spPr>
          <a:noFill/>
        </p:spPr>
        <p:txBody>
          <a:bodyPr/>
          <a:lstStyle/>
          <a:p>
            <a:fld id="{1FC37102-988D-40FA-817B-3CE627AE030A}" type="slidenum">
              <a:rPr lang="en-US" smtClean="0"/>
              <a:pPr/>
              <a:t>5</a:t>
            </a:fld>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p:spPr>
        <p:txBody>
          <a:bodyPr/>
          <a:lstStyle/>
          <a:p>
            <a:endParaRPr lang="en-CA" smtClean="0"/>
          </a:p>
        </p:txBody>
      </p:sp>
      <p:sp>
        <p:nvSpPr>
          <p:cNvPr id="113668" name="Slide Number Placeholder 3"/>
          <p:cNvSpPr>
            <a:spLocks noGrp="1"/>
          </p:cNvSpPr>
          <p:nvPr>
            <p:ph type="sldNum" sz="quarter" idx="5"/>
          </p:nvPr>
        </p:nvSpPr>
        <p:spPr>
          <a:noFill/>
        </p:spPr>
        <p:txBody>
          <a:bodyPr/>
          <a:lstStyle/>
          <a:p>
            <a:fld id="{29D74E6A-5E7A-4CA0-9E1C-6C62271F9F62}" type="slidenum">
              <a:rPr lang="en-US" smtClean="0"/>
              <a:pPr/>
              <a:t>50</a:t>
            </a:fld>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p:spPr>
        <p:txBody>
          <a:bodyPr/>
          <a:lstStyle/>
          <a:p>
            <a:endParaRPr lang="en-CA" smtClean="0"/>
          </a:p>
        </p:txBody>
      </p:sp>
      <p:sp>
        <p:nvSpPr>
          <p:cNvPr id="114692" name="Slide Number Placeholder 3"/>
          <p:cNvSpPr>
            <a:spLocks noGrp="1"/>
          </p:cNvSpPr>
          <p:nvPr>
            <p:ph type="sldNum" sz="quarter" idx="5"/>
          </p:nvPr>
        </p:nvSpPr>
        <p:spPr>
          <a:noFill/>
        </p:spPr>
        <p:txBody>
          <a:bodyPr/>
          <a:lstStyle/>
          <a:p>
            <a:fld id="{FDD9F17B-29EB-451E-9C79-59913148B598}" type="slidenum">
              <a:rPr lang="en-US" smtClean="0"/>
              <a:pPr/>
              <a:t>51</a:t>
            </a:fld>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p:spPr>
        <p:txBody>
          <a:bodyPr/>
          <a:lstStyle/>
          <a:p>
            <a:endParaRPr lang="en-CA" smtClean="0"/>
          </a:p>
        </p:txBody>
      </p:sp>
      <p:sp>
        <p:nvSpPr>
          <p:cNvPr id="115716" name="Slide Number Placeholder 3"/>
          <p:cNvSpPr>
            <a:spLocks noGrp="1"/>
          </p:cNvSpPr>
          <p:nvPr>
            <p:ph type="sldNum" sz="quarter" idx="5"/>
          </p:nvPr>
        </p:nvSpPr>
        <p:spPr>
          <a:noFill/>
        </p:spPr>
        <p:txBody>
          <a:bodyPr/>
          <a:lstStyle/>
          <a:p>
            <a:fld id="{ABC6E460-2125-4537-B3A7-E0B8EF947BF9}" type="slidenum">
              <a:rPr lang="en-US" smtClean="0"/>
              <a:pPr/>
              <a:t>52</a:t>
            </a:fld>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p:spPr>
        <p:txBody>
          <a:bodyPr/>
          <a:lstStyle/>
          <a:p>
            <a:endParaRPr lang="en-CA" smtClean="0"/>
          </a:p>
        </p:txBody>
      </p:sp>
      <p:sp>
        <p:nvSpPr>
          <p:cNvPr id="115716" name="Slide Number Placeholder 3"/>
          <p:cNvSpPr>
            <a:spLocks noGrp="1"/>
          </p:cNvSpPr>
          <p:nvPr>
            <p:ph type="sldNum" sz="quarter" idx="5"/>
          </p:nvPr>
        </p:nvSpPr>
        <p:spPr>
          <a:noFill/>
        </p:spPr>
        <p:txBody>
          <a:bodyPr/>
          <a:lstStyle/>
          <a:p>
            <a:fld id="{ABC6E460-2125-4537-B3A7-E0B8EF947BF9}" type="slidenum">
              <a:rPr lang="en-US" smtClean="0"/>
              <a:pPr/>
              <a:t>53</a:t>
            </a:fld>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endParaRPr lang="en-CA" dirty="0" smtClean="0"/>
          </a:p>
        </p:txBody>
      </p:sp>
      <p:sp>
        <p:nvSpPr>
          <p:cNvPr id="116740" name="Slide Number Placeholder 3"/>
          <p:cNvSpPr>
            <a:spLocks noGrp="1"/>
          </p:cNvSpPr>
          <p:nvPr>
            <p:ph type="sldNum" sz="quarter" idx="5"/>
          </p:nvPr>
        </p:nvSpPr>
        <p:spPr>
          <a:noFill/>
        </p:spPr>
        <p:txBody>
          <a:bodyPr/>
          <a:lstStyle/>
          <a:p>
            <a:fld id="{37537D38-384D-4E87-B37F-759C95E479A7}" type="slidenum">
              <a:rPr lang="en-US" smtClean="0"/>
              <a:pPr/>
              <a:t>54</a:t>
            </a:fld>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p:spPr>
        <p:txBody>
          <a:bodyPr/>
          <a:lstStyle/>
          <a:p>
            <a:endParaRPr lang="en-CA" smtClean="0"/>
          </a:p>
        </p:txBody>
      </p:sp>
      <p:sp>
        <p:nvSpPr>
          <p:cNvPr id="117764" name="Slide Number Placeholder 3"/>
          <p:cNvSpPr>
            <a:spLocks noGrp="1"/>
          </p:cNvSpPr>
          <p:nvPr>
            <p:ph type="sldNum" sz="quarter" idx="5"/>
          </p:nvPr>
        </p:nvSpPr>
        <p:spPr>
          <a:noFill/>
        </p:spPr>
        <p:txBody>
          <a:bodyPr/>
          <a:lstStyle/>
          <a:p>
            <a:fld id="{94FC2E55-5DF0-4914-9E01-8EBA1453C54F}" type="slidenum">
              <a:rPr lang="en-US" smtClean="0"/>
              <a:pPr/>
              <a:t>55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CA" smtClean="0"/>
          </a:p>
        </p:txBody>
      </p:sp>
      <p:sp>
        <p:nvSpPr>
          <p:cNvPr id="67588" name="Slide Number Placeholder 3"/>
          <p:cNvSpPr>
            <a:spLocks noGrp="1"/>
          </p:cNvSpPr>
          <p:nvPr>
            <p:ph type="sldNum" sz="quarter" idx="5"/>
          </p:nvPr>
        </p:nvSpPr>
        <p:spPr>
          <a:noFill/>
        </p:spPr>
        <p:txBody>
          <a:bodyPr/>
          <a:lstStyle/>
          <a:p>
            <a:fld id="{CD1C7D4D-60C7-45B4-92C6-C1E28E7ABE39}"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CA" dirty="0" smtClean="0"/>
          </a:p>
        </p:txBody>
      </p:sp>
      <p:sp>
        <p:nvSpPr>
          <p:cNvPr id="68612" name="Slide Number Placeholder 3"/>
          <p:cNvSpPr>
            <a:spLocks noGrp="1"/>
          </p:cNvSpPr>
          <p:nvPr>
            <p:ph type="sldNum" sz="quarter" idx="5"/>
          </p:nvPr>
        </p:nvSpPr>
        <p:spPr>
          <a:noFill/>
        </p:spPr>
        <p:txBody>
          <a:bodyPr/>
          <a:lstStyle/>
          <a:p>
            <a:fld id="{D30E3A8D-E73F-4C16-ACB5-FC4949F00387}"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CA" smtClean="0"/>
          </a:p>
        </p:txBody>
      </p:sp>
      <p:sp>
        <p:nvSpPr>
          <p:cNvPr id="69636" name="Slide Number Placeholder 3"/>
          <p:cNvSpPr>
            <a:spLocks noGrp="1"/>
          </p:cNvSpPr>
          <p:nvPr>
            <p:ph type="sldNum" sz="quarter" idx="5"/>
          </p:nvPr>
        </p:nvSpPr>
        <p:spPr>
          <a:noFill/>
        </p:spPr>
        <p:txBody>
          <a:bodyPr/>
          <a:lstStyle/>
          <a:p>
            <a:fld id="{67B7BDF4-346B-448F-A148-C9B27100844B}"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CA" smtClean="0"/>
          </a:p>
        </p:txBody>
      </p:sp>
      <p:sp>
        <p:nvSpPr>
          <p:cNvPr id="70660" name="Slide Number Placeholder 3"/>
          <p:cNvSpPr>
            <a:spLocks noGrp="1"/>
          </p:cNvSpPr>
          <p:nvPr>
            <p:ph type="sldNum" sz="quarter" idx="5"/>
          </p:nvPr>
        </p:nvSpPr>
        <p:spPr>
          <a:noFill/>
        </p:spPr>
        <p:txBody>
          <a:bodyPr/>
          <a:lstStyle/>
          <a:p>
            <a:fld id="{099069AB-B09B-4717-B416-7AE9DC1AE792}"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Microsoft_Word_97_-_2004_Document1.doc"/><Relationship Id="rId4"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CA" smtClean="0"/>
              <a:t>Click to edit Master subtitle style</a:t>
            </a:r>
            <a:endParaRPr lang="en-US"/>
          </a:p>
        </p:txBody>
      </p:sp>
      <p:graphicFrame>
        <p:nvGraphicFramePr>
          <p:cNvPr id="4" name="Object 5"/>
          <p:cNvGraphicFramePr>
            <a:graphicFrameLocks noChangeAspect="1"/>
          </p:cNvGraphicFramePr>
          <p:nvPr/>
        </p:nvGraphicFramePr>
        <p:xfrm>
          <a:off x="381000" y="5827713"/>
          <a:ext cx="5487988" cy="1030287"/>
        </p:xfrm>
        <a:graphic>
          <a:graphicData uri="http://schemas.openxmlformats.org/presentationml/2006/ole">
            <mc:AlternateContent xmlns:mc="http://schemas.openxmlformats.org/markup-compatibility/2006">
              <mc:Choice xmlns:v="urn:schemas-microsoft-com:vml" Requires="v">
                <p:oleObj spid="_x0000_s1033" name="Document" r:id="rId3" imgW="5486400" imgH="1028700" progId="Word.Document.8">
                  <p:embed/>
                </p:oleObj>
              </mc:Choice>
              <mc:Fallback>
                <p:oleObj name="Document" r:id="rId3" imgW="5486400" imgH="102870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827713"/>
                        <a:ext cx="5487988" cy="1030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32308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3863655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1232780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260145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Tree>
    <p:extLst>
      <p:ext uri="{BB962C8B-B14F-4D97-AF65-F5344CB8AC3E}">
        <p14:creationId xmlns:p14="http://schemas.microsoft.com/office/powerpoint/2010/main" val="921097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3994484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572000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Tree>
    <p:extLst>
      <p:ext uri="{BB962C8B-B14F-4D97-AF65-F5344CB8AC3E}">
        <p14:creationId xmlns:p14="http://schemas.microsoft.com/office/powerpoint/2010/main" val="1970607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87098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Tree>
    <p:extLst>
      <p:ext uri="{BB962C8B-B14F-4D97-AF65-F5344CB8AC3E}">
        <p14:creationId xmlns:p14="http://schemas.microsoft.com/office/powerpoint/2010/main" val="3708418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CA" noProof="0" smtClean="0"/>
              <a:t>Drag picture to placeholder or click icon to add</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Tree>
    <p:extLst>
      <p:ext uri="{BB962C8B-B14F-4D97-AF65-F5344CB8AC3E}">
        <p14:creationId xmlns:p14="http://schemas.microsoft.com/office/powerpoint/2010/main" val="4216543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CA" smtClean="0"/>
              <a:t>Click to edit Master title style</a:t>
            </a:r>
            <a:endParaRPr lang="en-US"/>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1028" name="AutoShape 4"/>
          <p:cNvSpPr>
            <a:spLocks noChangeArrowheads="1"/>
          </p:cNvSpPr>
          <p:nvPr/>
        </p:nvSpPr>
        <p:spPr bwMode="auto">
          <a:xfrm>
            <a:off x="609600" y="1600200"/>
            <a:ext cx="8305800" cy="76200"/>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US"/>
          </a:p>
        </p:txBody>
      </p:sp>
      <p:pic>
        <p:nvPicPr>
          <p:cNvPr id="1029" name="Picture 2" descr="Logo_GHEM1.png"/>
          <p:cNvPicPr>
            <a:picLocks noChangeAspect="1"/>
          </p:cNvPicPr>
          <p:nvPr/>
        </p:nvPicPr>
        <p:blipFill>
          <a:blip r:embed="rId13" cstate="email">
            <a:extLst>
              <a:ext uri="{28A0092B-C50C-407E-A947-70E740481C1C}">
                <a14:useLocalDpi xmlns:a14="http://schemas.microsoft.com/office/drawing/2010/main"/>
              </a:ext>
            </a:extLst>
          </a:blip>
          <a:srcRect/>
          <a:stretch>
            <a:fillRect/>
          </a:stretch>
        </p:blipFill>
        <p:spPr bwMode="auto">
          <a:xfrm>
            <a:off x="6804025" y="6005513"/>
            <a:ext cx="216058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xmlns:p14="http://schemas.microsoft.com/office/powerpoint/2010/main" id="1" dur="indefinite" restart="never" nodeType="tmRoot"/>
      </p:par>
    </p:tnLst>
  </p:timing>
  <p:txStyles>
    <p:titleStyle>
      <a:lvl1pPr algn="l" rtl="0" eaLnBrk="1" fontAlgn="base" hangingPunct="1">
        <a:spcBef>
          <a:spcPct val="0"/>
        </a:spcBef>
        <a:spcAft>
          <a:spcPct val="0"/>
        </a:spcAft>
        <a:defRPr sz="3800">
          <a:solidFill>
            <a:schemeClr val="tx2"/>
          </a:solidFill>
          <a:latin typeface="+mj-lt"/>
          <a:ea typeface="+mj-ea"/>
          <a:cs typeface="+mj-cs"/>
        </a:defRPr>
      </a:lvl1pPr>
      <a:lvl2pPr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2pPr>
      <a:lvl3pPr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3pPr>
      <a:lvl4pPr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4pPr>
      <a:lvl5pPr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4400"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1600"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8800"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p:titleStyle>
    <p:bodyStyle>
      <a:lvl1pPr marL="469900" indent="-469900" algn="l" rtl="0" eaLnBrk="1" fontAlgn="base" hangingPunct="1">
        <a:spcBef>
          <a:spcPct val="20000"/>
        </a:spcBef>
        <a:spcAft>
          <a:spcPct val="0"/>
        </a:spcAft>
        <a:buClr>
          <a:schemeClr val="accent2"/>
        </a:buClr>
        <a:buFont typeface="Wingdings" charset="0"/>
        <a:buChar char="o"/>
        <a:defRPr sz="30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Font typeface="Wingdings" charset="0"/>
        <a:buChar char="n"/>
        <a:defRPr sz="2600">
          <a:solidFill>
            <a:schemeClr val="tx1"/>
          </a:solidFill>
          <a:latin typeface="+mn-lt"/>
          <a:ea typeface="+mn-ea"/>
        </a:defRPr>
      </a:lvl2pPr>
      <a:lvl3pPr marL="1304925" indent="-395288" algn="l" rtl="0" eaLnBrk="1" fontAlgn="base" hangingPunct="1">
        <a:spcBef>
          <a:spcPct val="20000"/>
        </a:spcBef>
        <a:spcAft>
          <a:spcPct val="0"/>
        </a:spcAft>
        <a:buClr>
          <a:schemeClr val="accent2"/>
        </a:buClr>
        <a:buFont typeface="Wingdings" charset="0"/>
        <a:buChar char="o"/>
        <a:defRPr sz="2300">
          <a:solidFill>
            <a:schemeClr val="tx1"/>
          </a:solidFill>
          <a:latin typeface="+mn-lt"/>
          <a:ea typeface="+mn-ea"/>
        </a:defRPr>
      </a:lvl3pPr>
      <a:lvl4pPr marL="1693863" indent="-387350" algn="l" rtl="0" eaLnBrk="1" fontAlgn="base" hangingPunct="1">
        <a:spcBef>
          <a:spcPct val="20000"/>
        </a:spcBef>
        <a:spcAft>
          <a:spcPct val="0"/>
        </a:spcAft>
        <a:buClr>
          <a:schemeClr val="accent2"/>
        </a:buClr>
        <a:buFont typeface="Wingdings" charset="0"/>
        <a:buChar char="n"/>
        <a:defRPr sz="2000">
          <a:solidFill>
            <a:schemeClr val="tx1"/>
          </a:solidFill>
          <a:latin typeface="+mn-lt"/>
          <a:ea typeface="+mn-ea"/>
        </a:defRPr>
      </a:lvl4pPr>
      <a:lvl5pPr marL="20939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5pPr>
      <a:lvl6pPr marL="25511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6pPr>
      <a:lvl7pPr marL="30083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7pPr>
      <a:lvl8pPr marL="34655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8pPr>
      <a:lvl9pPr marL="39227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ctrTitle"/>
          </p:nvPr>
        </p:nvSpPr>
        <p:spPr>
          <a:xfrm>
            <a:off x="611560" y="3861048"/>
            <a:ext cx="7772400" cy="1736725"/>
          </a:xfrm>
        </p:spPr>
        <p:txBody>
          <a:bodyPr/>
          <a:lstStyle/>
          <a:p>
            <a:pPr>
              <a:defRPr/>
            </a:pPr>
            <a:r>
              <a:rPr lang="en-US" sz="4400" dirty="0" smtClean="0"/>
              <a:t/>
            </a:r>
            <a:br>
              <a:rPr lang="en-US" sz="4400" dirty="0" smtClean="0"/>
            </a:br>
            <a:r>
              <a:rPr lang="en-US" sz="4400" dirty="0"/>
              <a:t/>
            </a:r>
            <a:br>
              <a:rPr lang="en-US" sz="4400" dirty="0"/>
            </a:br>
            <a:r>
              <a:rPr lang="en-US" sz="4400" dirty="0" smtClean="0"/>
              <a:t/>
            </a:r>
            <a:br>
              <a:rPr lang="en-US" sz="4400" dirty="0" smtClean="0"/>
            </a:br>
            <a:r>
              <a:rPr lang="en-US" sz="4400" dirty="0" smtClean="0"/>
              <a:t/>
            </a:r>
            <a:br>
              <a:rPr lang="en-US" sz="4400" dirty="0" smtClean="0"/>
            </a:br>
            <a:r>
              <a:rPr lang="en-US" sz="4400" dirty="0"/>
              <a:t>Clinical </a:t>
            </a:r>
            <a:r>
              <a:rPr lang="en-US" sz="4400" dirty="0" smtClean="0"/>
              <a:t>Epidemiology</a:t>
            </a:r>
            <a:br>
              <a:rPr lang="en-US" sz="4400" dirty="0" smtClean="0"/>
            </a:br>
            <a:r>
              <a:rPr lang="en-US" sz="4400" dirty="0" smtClean="0"/>
              <a:t>Asking </a:t>
            </a:r>
            <a:r>
              <a:rPr lang="en-US" sz="4400" dirty="0"/>
              <a:t>G</a:t>
            </a:r>
            <a:r>
              <a:rPr lang="en-US" sz="4400" dirty="0" smtClean="0"/>
              <a:t>ood Questions &amp;</a:t>
            </a:r>
            <a:br>
              <a:rPr lang="en-US" sz="4400" dirty="0" smtClean="0"/>
            </a:br>
            <a:r>
              <a:rPr lang="en-US" sz="4400" dirty="0" smtClean="0"/>
              <a:t>Developing A </a:t>
            </a:r>
            <a:r>
              <a:rPr lang="en-US" sz="4400" dirty="0"/>
              <a:t>R</a:t>
            </a:r>
            <a:r>
              <a:rPr lang="en-US" sz="4400" dirty="0" smtClean="0"/>
              <a:t>esearch Plan</a:t>
            </a:r>
            <a:br>
              <a:rPr lang="en-US" sz="4400" dirty="0" smtClean="0"/>
            </a:br>
            <a:r>
              <a:rPr lang="en-US" sz="4400" dirty="0"/>
              <a:t/>
            </a:r>
            <a:br>
              <a:rPr lang="en-US" sz="4400" dirty="0"/>
            </a:br>
            <a:r>
              <a:rPr lang="en-US" sz="3000" dirty="0" smtClean="0"/>
              <a:t>Lisa </a:t>
            </a:r>
            <a:r>
              <a:rPr lang="en-US" sz="3000" dirty="0" err="1" smtClean="0"/>
              <a:t>Puchalski</a:t>
            </a:r>
            <a:r>
              <a:rPr lang="en-US" sz="3000" dirty="0"/>
              <a:t> </a:t>
            </a:r>
            <a:r>
              <a:rPr lang="en-US" sz="3000" dirty="0" smtClean="0"/>
              <a:t>Ritchie </a:t>
            </a:r>
            <a:r>
              <a:rPr lang="en-US" sz="3000" dirty="0" smtClean="0"/>
              <a:t>MD, </a:t>
            </a:r>
            <a:r>
              <a:rPr lang="en-US" sz="3000" dirty="0" smtClean="0"/>
              <a:t>FRCPC EM, </a:t>
            </a:r>
            <a:r>
              <a:rPr lang="en-US" sz="3000" dirty="0" smtClean="0"/>
              <a:t>PhD</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sz="4000" dirty="0" smtClean="0"/>
              <a:t>Why study </a:t>
            </a:r>
            <a:r>
              <a:rPr lang="en-CA" sz="4000" dirty="0" err="1" smtClean="0"/>
              <a:t>clin</a:t>
            </a:r>
            <a:r>
              <a:rPr lang="en-CA" sz="4000" dirty="0" smtClean="0"/>
              <a:t> </a:t>
            </a:r>
            <a:r>
              <a:rPr lang="en-CA" sz="4000" dirty="0" err="1" smtClean="0"/>
              <a:t>epi</a:t>
            </a:r>
            <a:r>
              <a:rPr lang="en-CA" sz="4000" dirty="0" smtClean="0"/>
              <a:t>?</a:t>
            </a:r>
            <a:endParaRPr lang="en-CA" sz="4000" dirty="0"/>
          </a:p>
        </p:txBody>
      </p:sp>
      <p:sp>
        <p:nvSpPr>
          <p:cNvPr id="3" name="Content Placeholder 2"/>
          <p:cNvSpPr>
            <a:spLocks noGrp="1"/>
          </p:cNvSpPr>
          <p:nvPr>
            <p:ph idx="1"/>
          </p:nvPr>
        </p:nvSpPr>
        <p:spPr/>
        <p:txBody>
          <a:bodyPr/>
          <a:lstStyle/>
          <a:p>
            <a:pPr>
              <a:lnSpc>
                <a:spcPct val="90000"/>
              </a:lnSpc>
              <a:defRPr/>
            </a:pPr>
            <a:endParaRPr lang="en-US" sz="2800" dirty="0" smtClean="0"/>
          </a:p>
          <a:p>
            <a:pPr>
              <a:lnSpc>
                <a:spcPct val="90000"/>
              </a:lnSpc>
              <a:defRPr/>
            </a:pPr>
            <a:r>
              <a:rPr lang="en-US" sz="2800" dirty="0" smtClean="0"/>
              <a:t>Our goal as clinicians                                         </a:t>
            </a:r>
            <a:r>
              <a:rPr lang="en-US" sz="2800" dirty="0" smtClean="0">
                <a:sym typeface="Wingdings" pitchFamily="-72" charset="2"/>
              </a:rPr>
              <a:t> to </a:t>
            </a:r>
            <a:r>
              <a:rPr lang="en-US" sz="2800" dirty="0" smtClean="0"/>
              <a:t>provide the best care possible</a:t>
            </a:r>
          </a:p>
          <a:p>
            <a:pPr>
              <a:lnSpc>
                <a:spcPct val="90000"/>
              </a:lnSpc>
              <a:defRPr/>
            </a:pPr>
            <a:endParaRPr lang="en-US" sz="2800" dirty="0" smtClean="0"/>
          </a:p>
          <a:p>
            <a:pPr>
              <a:lnSpc>
                <a:spcPct val="90000"/>
              </a:lnSpc>
              <a:defRPr/>
            </a:pPr>
            <a:r>
              <a:rPr lang="en-US" sz="2800" dirty="0" smtClean="0"/>
              <a:t>Goal of </a:t>
            </a:r>
            <a:r>
              <a:rPr lang="en-US" sz="2800" dirty="0" err="1"/>
              <a:t>c</a:t>
            </a:r>
            <a:r>
              <a:rPr lang="en-US" sz="2800" dirty="0" err="1" smtClean="0"/>
              <a:t>lin</a:t>
            </a:r>
            <a:r>
              <a:rPr lang="en-US" sz="2800" dirty="0" smtClean="0"/>
              <a:t> </a:t>
            </a:r>
            <a:r>
              <a:rPr lang="en-US" sz="2800" dirty="0" err="1"/>
              <a:t>e</a:t>
            </a:r>
            <a:r>
              <a:rPr lang="en-US" sz="2800" dirty="0" err="1" smtClean="0"/>
              <a:t>pi</a:t>
            </a:r>
            <a:r>
              <a:rPr lang="en-US" sz="2800" dirty="0" smtClean="0"/>
              <a:t>                                                </a:t>
            </a:r>
            <a:r>
              <a:rPr lang="en-US" sz="2800" dirty="0" smtClean="0">
                <a:sym typeface="Wingdings" pitchFamily="-72" charset="2"/>
              </a:rPr>
              <a:t> to foster methods of clinical observation and interpretation that lead to valid conclusions, and to provide information important for sound clinical decision making</a:t>
            </a:r>
          </a:p>
          <a:p>
            <a:pPr>
              <a:lnSpc>
                <a:spcPct val="90000"/>
              </a:lnSpc>
              <a:defRPr/>
            </a:pPr>
            <a:endParaRPr lang="en-US" sz="2800" dirty="0" smtClean="0">
              <a:sym typeface="Wingdings" pitchFamily="-72" charset="2"/>
            </a:endParaRPr>
          </a:p>
          <a:p>
            <a:pPr>
              <a:defRPr/>
            </a:pPr>
            <a:endParaRPr lang="en-C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674" y="304800"/>
            <a:ext cx="8245797" cy="1216025"/>
          </a:xfrm>
        </p:spPr>
        <p:txBody>
          <a:bodyPr/>
          <a:lstStyle/>
          <a:p>
            <a:pPr>
              <a:defRPr/>
            </a:pPr>
            <a:r>
              <a:rPr lang="en-CA" sz="4000" dirty="0" smtClean="0"/>
              <a:t>What is </a:t>
            </a:r>
            <a:r>
              <a:rPr lang="en-CA" sz="4000" dirty="0"/>
              <a:t>e</a:t>
            </a:r>
            <a:r>
              <a:rPr lang="en-CA" sz="4000" dirty="0" smtClean="0"/>
              <a:t>vidence-based </a:t>
            </a:r>
            <a:r>
              <a:rPr lang="en-CA" sz="4000" dirty="0"/>
              <a:t>m</a:t>
            </a:r>
            <a:r>
              <a:rPr lang="en-CA" sz="4000" dirty="0" smtClean="0"/>
              <a:t>edicine?</a:t>
            </a:r>
            <a:endParaRPr lang="en-CA" sz="4000" dirty="0"/>
          </a:p>
        </p:txBody>
      </p:sp>
      <p:sp>
        <p:nvSpPr>
          <p:cNvPr id="3" name="Content Placeholder 2"/>
          <p:cNvSpPr>
            <a:spLocks noGrp="1"/>
          </p:cNvSpPr>
          <p:nvPr>
            <p:ph idx="1"/>
          </p:nvPr>
        </p:nvSpPr>
        <p:spPr>
          <a:xfrm>
            <a:off x="251520" y="1772816"/>
            <a:ext cx="8640960" cy="4267200"/>
          </a:xfrm>
        </p:spPr>
        <p:txBody>
          <a:bodyPr/>
          <a:lstStyle/>
          <a:p>
            <a:pPr>
              <a:lnSpc>
                <a:spcPct val="90000"/>
              </a:lnSpc>
              <a:defRPr/>
            </a:pPr>
            <a:r>
              <a:rPr lang="en-US" sz="2800" dirty="0" smtClean="0">
                <a:sym typeface="Wingdings" pitchFamily="-72" charset="2"/>
              </a:rPr>
              <a:t>EBM is:</a:t>
            </a:r>
          </a:p>
          <a:p>
            <a:pPr lvl="1">
              <a:lnSpc>
                <a:spcPct val="90000"/>
              </a:lnSpc>
              <a:defRPr/>
            </a:pPr>
            <a:r>
              <a:rPr lang="en-US" sz="2400" dirty="0" smtClean="0">
                <a:sym typeface="Wingdings" pitchFamily="-72" charset="2"/>
              </a:rPr>
              <a:t>“ the application of </a:t>
            </a:r>
            <a:r>
              <a:rPr lang="en-US" sz="2400" dirty="0" err="1" smtClean="0">
                <a:sym typeface="Wingdings" pitchFamily="-72" charset="2"/>
              </a:rPr>
              <a:t>clin</a:t>
            </a:r>
            <a:r>
              <a:rPr lang="en-US" sz="2400" dirty="0" smtClean="0">
                <a:sym typeface="Wingdings" pitchFamily="-72" charset="2"/>
              </a:rPr>
              <a:t> </a:t>
            </a:r>
            <a:r>
              <a:rPr lang="en-US" sz="2400" dirty="0" err="1" smtClean="0">
                <a:sym typeface="Wingdings" pitchFamily="-72" charset="2"/>
              </a:rPr>
              <a:t>epi</a:t>
            </a:r>
            <a:r>
              <a:rPr lang="en-US" sz="2400" dirty="0" smtClean="0">
                <a:sym typeface="Wingdings" pitchFamily="-72" charset="2"/>
              </a:rPr>
              <a:t> principles to patient care” (Fletcher, 2005)</a:t>
            </a:r>
          </a:p>
          <a:p>
            <a:pPr lvl="1">
              <a:lnSpc>
                <a:spcPct val="90000"/>
              </a:lnSpc>
              <a:defRPr/>
            </a:pPr>
            <a:r>
              <a:rPr lang="en-CA" sz="2400" dirty="0" smtClean="0"/>
              <a:t>“the conscientious, explicit and judicious use of current best evidence in making decisions about the care of individual patients” (center for EBM, oxford university)</a:t>
            </a:r>
            <a:endParaRPr lang="en-US" sz="2800" dirty="0" smtClean="0">
              <a:sym typeface="Wingdings" pitchFamily="-72" charset="2"/>
            </a:endParaRPr>
          </a:p>
          <a:p>
            <a:pPr>
              <a:lnSpc>
                <a:spcPct val="90000"/>
              </a:lnSpc>
              <a:defRPr/>
            </a:pPr>
            <a:r>
              <a:rPr lang="en-US" sz="2800" dirty="0" smtClean="0">
                <a:sym typeface="Wingdings" pitchFamily="-72" charset="2"/>
              </a:rPr>
              <a:t>EBM does </a:t>
            </a:r>
            <a:r>
              <a:rPr lang="en-US" sz="2800" i="1" dirty="0" smtClean="0">
                <a:sym typeface="Wingdings" pitchFamily="-72" charset="2"/>
              </a:rPr>
              <a:t>not </a:t>
            </a:r>
            <a:r>
              <a:rPr lang="en-US" sz="2800" dirty="0" smtClean="0">
                <a:sym typeface="Wingdings" pitchFamily="-72" charset="2"/>
              </a:rPr>
              <a:t>negate the ART of clinical medicine</a:t>
            </a:r>
          </a:p>
          <a:p>
            <a:pPr>
              <a:lnSpc>
                <a:spcPct val="90000"/>
              </a:lnSpc>
              <a:defRPr/>
            </a:pPr>
            <a:r>
              <a:rPr lang="en-US" sz="2800" dirty="0" smtClean="0">
                <a:sym typeface="Wingdings" pitchFamily="-72" charset="2"/>
              </a:rPr>
              <a:t>But, provides a method of critical thinking that allows us to seek credible answers to clinical questions  and serve our patients better</a:t>
            </a:r>
          </a:p>
          <a:p>
            <a:pPr>
              <a:defRPr/>
            </a:pPr>
            <a:endParaRPr lang="en-C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27584" y="2276872"/>
            <a:ext cx="8540750" cy="1143000"/>
          </a:xfrm>
        </p:spPr>
        <p:txBody>
          <a:bodyPr/>
          <a:lstStyle/>
          <a:p>
            <a:pPr>
              <a:defRPr/>
            </a:pPr>
            <a:r>
              <a:rPr lang="en-CA" dirty="0" smtClean="0"/>
              <a:t>Questions?</a:t>
            </a:r>
            <a:endParaRPr lang="en-C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3608" y="3501008"/>
            <a:ext cx="8839200" cy="1143000"/>
          </a:xfrm>
        </p:spPr>
        <p:txBody>
          <a:bodyPr/>
          <a:lstStyle/>
          <a:p>
            <a:pPr>
              <a:defRPr/>
            </a:pPr>
            <a:r>
              <a:rPr lang="en-CA" dirty="0" smtClean="0"/>
              <a:t/>
            </a:r>
            <a:br>
              <a:rPr lang="en-CA" dirty="0" smtClean="0"/>
            </a:br>
            <a:r>
              <a:rPr lang="en-CA" dirty="0" smtClean="0"/>
              <a:t/>
            </a:r>
            <a:br>
              <a:rPr lang="en-CA" dirty="0" smtClean="0"/>
            </a:br>
            <a:r>
              <a:rPr lang="en-CA" dirty="0" smtClean="0"/>
              <a:t/>
            </a:r>
            <a:br>
              <a:rPr lang="en-CA" dirty="0" smtClean="0"/>
            </a:br>
            <a:r>
              <a:rPr lang="en-CA" dirty="0" smtClean="0"/>
              <a:t/>
            </a:r>
            <a:br>
              <a:rPr lang="en-CA" dirty="0" smtClean="0"/>
            </a:br>
            <a:r>
              <a:rPr lang="en-CA" dirty="0" smtClean="0"/>
              <a:t/>
            </a:r>
            <a:br>
              <a:rPr lang="en-CA" dirty="0" smtClean="0"/>
            </a:br>
            <a:r>
              <a:rPr lang="en-CA" dirty="0" smtClean="0"/>
              <a:t>“</a:t>
            </a:r>
            <a:r>
              <a:rPr lang="en-CA" sz="3600" i="1" dirty="0" smtClean="0"/>
              <a:t>It is not the answer that enlightens,</a:t>
            </a:r>
            <a:br>
              <a:rPr lang="en-CA" sz="3600" i="1" dirty="0" smtClean="0"/>
            </a:br>
            <a:r>
              <a:rPr lang="en-CA" sz="3600" i="1" dirty="0" smtClean="0"/>
              <a:t>but the question</a:t>
            </a:r>
            <a:r>
              <a:rPr lang="en-CA" dirty="0" smtClean="0"/>
              <a:t>” </a:t>
            </a:r>
            <a:br>
              <a:rPr lang="en-CA" dirty="0" smtClean="0"/>
            </a:br>
            <a:r>
              <a:rPr lang="en-CA" dirty="0" smtClean="0"/>
              <a:t>				- </a:t>
            </a:r>
            <a:r>
              <a:rPr lang="en-CA" sz="3200" dirty="0" smtClean="0"/>
              <a:t>Eugene Ionesco</a:t>
            </a:r>
            <a:endParaRPr lang="en-C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defRPr/>
            </a:pPr>
            <a:r>
              <a:rPr lang="en-CA" dirty="0" smtClean="0"/>
              <a:t>Asking Good Questions</a:t>
            </a:r>
            <a:endParaRPr lang="en-CA" dirty="0"/>
          </a:p>
        </p:txBody>
      </p:sp>
      <p:sp>
        <p:nvSpPr>
          <p:cNvPr id="6" name="Content Placeholder 5"/>
          <p:cNvSpPr>
            <a:spLocks noGrp="1"/>
          </p:cNvSpPr>
          <p:nvPr>
            <p:ph idx="1"/>
          </p:nvPr>
        </p:nvSpPr>
        <p:spPr/>
        <p:txBody>
          <a:bodyPr/>
          <a:lstStyle/>
          <a:p>
            <a:pPr>
              <a:defRPr/>
            </a:pPr>
            <a:r>
              <a:rPr lang="en-CA" dirty="0" smtClean="0"/>
              <a:t>Iterative process</a:t>
            </a:r>
          </a:p>
          <a:p>
            <a:pPr>
              <a:defRPr/>
            </a:pPr>
            <a:r>
              <a:rPr lang="en-CA" dirty="0" smtClean="0"/>
              <a:t>Usually begins with a clinical concern, frustration or uncertainty</a:t>
            </a:r>
          </a:p>
          <a:p>
            <a:pPr lvl="1">
              <a:defRPr/>
            </a:pPr>
            <a:r>
              <a:rPr lang="en-CA" dirty="0" smtClean="0"/>
              <a:t>Why are we seeing so many cases of </a:t>
            </a:r>
            <a:r>
              <a:rPr lang="en-CA" i="1" dirty="0" smtClean="0"/>
              <a:t>x</a:t>
            </a:r>
            <a:r>
              <a:rPr lang="en-CA" dirty="0" smtClean="0"/>
              <a:t>?</a:t>
            </a:r>
          </a:p>
          <a:p>
            <a:pPr lvl="1">
              <a:defRPr/>
            </a:pPr>
            <a:r>
              <a:rPr lang="en-CA" dirty="0" smtClean="0"/>
              <a:t>What is the best diagnostic test for </a:t>
            </a:r>
            <a:r>
              <a:rPr lang="en-CA" i="1" dirty="0" smtClean="0"/>
              <a:t>y</a:t>
            </a:r>
            <a:r>
              <a:rPr lang="en-CA" dirty="0" smtClean="0"/>
              <a:t>?</a:t>
            </a:r>
          </a:p>
          <a:p>
            <a:pPr lvl="1">
              <a:defRPr/>
            </a:pPr>
            <a:r>
              <a:rPr lang="en-CA" dirty="0" smtClean="0"/>
              <a:t>There must be a better way to treat </a:t>
            </a:r>
            <a:r>
              <a:rPr lang="en-CA" i="1" dirty="0" smtClean="0"/>
              <a:t>z</a:t>
            </a:r>
            <a:r>
              <a:rPr lang="en-CA" dirty="0" smtClean="0"/>
              <a:t>?</a:t>
            </a:r>
          </a:p>
          <a:p>
            <a:pPr>
              <a:defRPr/>
            </a:pPr>
            <a:r>
              <a:rPr lang="en-CA" dirty="0" smtClean="0"/>
              <a:t>Must be worked into a concrete, answerable question</a:t>
            </a:r>
            <a:endParaRPr lang="en-C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540750" cy="1143000"/>
          </a:xfrm>
        </p:spPr>
        <p:txBody>
          <a:bodyPr/>
          <a:lstStyle/>
          <a:p>
            <a:pPr>
              <a:defRPr/>
            </a:pPr>
            <a:r>
              <a:rPr lang="en-CA" sz="3800" dirty="0" smtClean="0"/>
              <a:t>From initial query to research question</a:t>
            </a:r>
            <a:endParaRPr lang="en-CA" sz="3800" dirty="0"/>
          </a:p>
        </p:txBody>
      </p:sp>
      <p:sp>
        <p:nvSpPr>
          <p:cNvPr id="3" name="Content Placeholder 2"/>
          <p:cNvSpPr>
            <a:spLocks noGrp="1"/>
          </p:cNvSpPr>
          <p:nvPr>
            <p:ph idx="1"/>
          </p:nvPr>
        </p:nvSpPr>
        <p:spPr>
          <a:xfrm>
            <a:off x="616588" y="1772816"/>
            <a:ext cx="8540750" cy="4498975"/>
          </a:xfrm>
        </p:spPr>
        <p:txBody>
          <a:bodyPr/>
          <a:lstStyle/>
          <a:p>
            <a:pPr>
              <a:defRPr/>
            </a:pPr>
            <a:r>
              <a:rPr lang="en-CA" sz="2800" dirty="0" smtClean="0"/>
              <a:t>Must know the topic well</a:t>
            </a:r>
          </a:p>
          <a:p>
            <a:pPr lvl="1">
              <a:defRPr/>
            </a:pPr>
            <a:r>
              <a:rPr lang="en-CA" sz="2600" dirty="0" smtClean="0"/>
              <a:t>Biology, physiology, epidemiology, clinical issues, system issues, other</a:t>
            </a:r>
          </a:p>
          <a:p>
            <a:pPr lvl="1">
              <a:defRPr/>
            </a:pPr>
            <a:r>
              <a:rPr lang="en-CA" sz="2600" dirty="0" smtClean="0"/>
              <a:t>Literature to date on the topic and related topics</a:t>
            </a:r>
          </a:p>
          <a:p>
            <a:pPr>
              <a:defRPr/>
            </a:pPr>
            <a:r>
              <a:rPr lang="en-CA" sz="2800" dirty="0" smtClean="0"/>
              <a:t>Good literature review essential</a:t>
            </a:r>
          </a:p>
          <a:p>
            <a:pPr>
              <a:defRPr/>
            </a:pPr>
            <a:r>
              <a:rPr lang="en-CA" sz="2800" dirty="0" smtClean="0"/>
              <a:t>Helps to refine both question and design</a:t>
            </a:r>
          </a:p>
          <a:p>
            <a:pPr lvl="1">
              <a:defRPr/>
            </a:pPr>
            <a:r>
              <a:rPr lang="en-CA" sz="2600" dirty="0" smtClean="0"/>
              <a:t>Less known – exploratory designs</a:t>
            </a:r>
          </a:p>
          <a:p>
            <a:pPr lvl="1">
              <a:defRPr/>
            </a:pPr>
            <a:r>
              <a:rPr lang="en-CA" sz="2600" dirty="0" smtClean="0"/>
              <a:t>More known – explanatory designs</a:t>
            </a:r>
          </a:p>
          <a:p>
            <a:pPr>
              <a:defRPr/>
            </a:pPr>
            <a:endParaRPr lang="en-C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sz="4000" dirty="0" smtClean="0"/>
              <a:t>Formulating </a:t>
            </a:r>
            <a:r>
              <a:rPr lang="en-CA" sz="4000" dirty="0"/>
              <a:t>a</a:t>
            </a:r>
            <a:r>
              <a:rPr lang="en-CA" sz="4000" dirty="0" smtClean="0"/>
              <a:t> Research Question</a:t>
            </a:r>
            <a:endParaRPr lang="en-CA" sz="4000" dirty="0"/>
          </a:p>
        </p:txBody>
      </p:sp>
      <p:sp>
        <p:nvSpPr>
          <p:cNvPr id="3" name="Content Placeholder 2"/>
          <p:cNvSpPr>
            <a:spLocks noGrp="1"/>
          </p:cNvSpPr>
          <p:nvPr>
            <p:ph idx="1"/>
          </p:nvPr>
        </p:nvSpPr>
        <p:spPr>
          <a:xfrm>
            <a:off x="467544" y="1916832"/>
            <a:ext cx="8280920" cy="4267200"/>
          </a:xfrm>
        </p:spPr>
        <p:txBody>
          <a:bodyPr/>
          <a:lstStyle/>
          <a:p>
            <a:pPr>
              <a:defRPr/>
            </a:pPr>
            <a:r>
              <a:rPr lang="en-CA" dirty="0" smtClean="0"/>
              <a:t>E</a:t>
            </a:r>
            <a:r>
              <a:rPr lang="en-CA" sz="2800" dirty="0" smtClean="0"/>
              <a:t>lements of good questions</a:t>
            </a:r>
          </a:p>
          <a:p>
            <a:pPr>
              <a:defRPr/>
            </a:pPr>
            <a:r>
              <a:rPr lang="en-CA" sz="2800" dirty="0" smtClean="0"/>
              <a:t>PICO (T) </a:t>
            </a:r>
          </a:p>
          <a:p>
            <a:pPr lvl="1">
              <a:defRPr/>
            </a:pPr>
            <a:r>
              <a:rPr lang="en-CA" dirty="0" smtClean="0"/>
              <a:t>P – patient population</a:t>
            </a:r>
          </a:p>
          <a:p>
            <a:pPr lvl="1">
              <a:defRPr/>
            </a:pPr>
            <a:r>
              <a:rPr lang="en-CA" sz="2400" dirty="0" smtClean="0"/>
              <a:t>I – intervention/issue</a:t>
            </a:r>
          </a:p>
          <a:p>
            <a:pPr lvl="1">
              <a:defRPr/>
            </a:pPr>
            <a:r>
              <a:rPr lang="en-CA" sz="2400" dirty="0" smtClean="0"/>
              <a:t>C – comparison group</a:t>
            </a:r>
          </a:p>
          <a:p>
            <a:pPr lvl="1">
              <a:defRPr/>
            </a:pPr>
            <a:r>
              <a:rPr lang="en-CA" sz="2400" dirty="0" smtClean="0"/>
              <a:t>O – outcomes</a:t>
            </a:r>
          </a:p>
          <a:p>
            <a:pPr lvl="1">
              <a:defRPr/>
            </a:pPr>
            <a:r>
              <a:rPr lang="en-CA" sz="2400" dirty="0" smtClean="0"/>
              <a:t>T – time </a:t>
            </a:r>
          </a:p>
          <a:p>
            <a:pPr>
              <a:defRPr/>
            </a:pPr>
            <a:r>
              <a:rPr lang="en-CA" sz="2800" dirty="0" smtClean="0"/>
              <a:t>Not all applicable to all questions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Literature Review</a:t>
            </a:r>
            <a:endParaRPr lang="en-CA" dirty="0"/>
          </a:p>
        </p:txBody>
      </p:sp>
      <p:sp>
        <p:nvSpPr>
          <p:cNvPr id="3" name="Content Placeholder 2"/>
          <p:cNvSpPr>
            <a:spLocks noGrp="1"/>
          </p:cNvSpPr>
          <p:nvPr>
            <p:ph idx="1"/>
          </p:nvPr>
        </p:nvSpPr>
        <p:spPr>
          <a:xfrm>
            <a:off x="439674" y="1772816"/>
            <a:ext cx="8686800" cy="4498975"/>
          </a:xfrm>
        </p:spPr>
        <p:txBody>
          <a:bodyPr/>
          <a:lstStyle/>
          <a:p>
            <a:pPr>
              <a:defRPr/>
            </a:pPr>
            <a:r>
              <a:rPr lang="en-CA" sz="2800" dirty="0" smtClean="0"/>
              <a:t>PICO(T) also useful to guide literature search</a:t>
            </a:r>
          </a:p>
          <a:p>
            <a:pPr>
              <a:defRPr/>
            </a:pPr>
            <a:r>
              <a:rPr lang="en-CA" sz="2800" dirty="0" smtClean="0"/>
              <a:t>Initially conduct a general topic search:</a:t>
            </a:r>
          </a:p>
          <a:p>
            <a:pPr lvl="1">
              <a:defRPr/>
            </a:pPr>
            <a:r>
              <a:rPr lang="en-CA" sz="2600" dirty="0" smtClean="0"/>
              <a:t>What is known?</a:t>
            </a:r>
          </a:p>
          <a:p>
            <a:pPr lvl="1">
              <a:defRPr/>
            </a:pPr>
            <a:r>
              <a:rPr lang="en-CA" sz="2600" dirty="0" smtClean="0"/>
              <a:t>What has been done? How? How well?</a:t>
            </a:r>
          </a:p>
          <a:p>
            <a:pPr lvl="1">
              <a:defRPr/>
            </a:pPr>
            <a:r>
              <a:rPr lang="en-CA" sz="2600" dirty="0" smtClean="0"/>
              <a:t>Who do the results to date apply to?</a:t>
            </a:r>
          </a:p>
          <a:p>
            <a:pPr lvl="1">
              <a:defRPr/>
            </a:pPr>
            <a:r>
              <a:rPr lang="en-CA" sz="2600" dirty="0" smtClean="0"/>
              <a:t>What is missing/unanswered?</a:t>
            </a:r>
          </a:p>
          <a:p>
            <a:pPr>
              <a:defRPr/>
            </a:pPr>
            <a:r>
              <a:rPr lang="en-CA" sz="2800" dirty="0" smtClean="0"/>
              <a:t>Formulating clinical question using PICOT helps to guide/refine search &amp; increases likelihood you will find the answer (if it is out there)</a:t>
            </a:r>
          </a:p>
          <a:p>
            <a:pPr>
              <a:defRPr/>
            </a:pPr>
            <a:endParaRPr lang="en-C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sz="4000" dirty="0" smtClean="0"/>
              <a:t>Clinical Scenario 1</a:t>
            </a:r>
            <a:endParaRPr lang="en-CA" sz="4000" dirty="0"/>
          </a:p>
        </p:txBody>
      </p:sp>
      <p:sp>
        <p:nvSpPr>
          <p:cNvPr id="3" name="Content Placeholder 2"/>
          <p:cNvSpPr>
            <a:spLocks noGrp="1"/>
          </p:cNvSpPr>
          <p:nvPr>
            <p:ph idx="1"/>
          </p:nvPr>
        </p:nvSpPr>
        <p:spPr>
          <a:xfrm>
            <a:off x="539552" y="2204864"/>
            <a:ext cx="8001000" cy="4267200"/>
          </a:xfrm>
        </p:spPr>
        <p:txBody>
          <a:bodyPr/>
          <a:lstStyle/>
          <a:p>
            <a:pPr>
              <a:defRPr/>
            </a:pPr>
            <a:r>
              <a:rPr lang="en-CA" sz="2800" dirty="0" smtClean="0"/>
              <a:t>A healthy 24 year old pregnant women presents with acute onset shortness of breath. You suspect pulmonary embolism, and wonder what test you should order.</a:t>
            </a:r>
          </a:p>
          <a:p>
            <a:pPr>
              <a:defRPr/>
            </a:pPr>
            <a:endParaRPr lang="en-CA" sz="2800" dirty="0" smtClean="0"/>
          </a:p>
          <a:p>
            <a:pPr>
              <a:defRPr/>
            </a:pPr>
            <a:r>
              <a:rPr lang="en-CA" sz="2800" b="1" i="1" dirty="0" smtClean="0"/>
              <a:t>What is the PICOT question?</a:t>
            </a:r>
          </a:p>
          <a:p>
            <a:pPr marL="0" indent="0">
              <a:buNone/>
              <a:defRPr/>
            </a:pPr>
            <a:endParaRPr lang="en-CA" sz="28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sz="4000" dirty="0" smtClean="0"/>
              <a:t>Clinical Scenario 1</a:t>
            </a:r>
            <a:endParaRPr lang="en-CA" sz="4000" dirty="0"/>
          </a:p>
        </p:txBody>
      </p:sp>
      <p:sp>
        <p:nvSpPr>
          <p:cNvPr id="3" name="Content Placeholder 2"/>
          <p:cNvSpPr>
            <a:spLocks noGrp="1"/>
          </p:cNvSpPr>
          <p:nvPr>
            <p:ph idx="1"/>
          </p:nvPr>
        </p:nvSpPr>
        <p:spPr>
          <a:xfrm>
            <a:off x="323528" y="1988840"/>
            <a:ext cx="8613775" cy="4498975"/>
          </a:xfrm>
        </p:spPr>
        <p:txBody>
          <a:bodyPr/>
          <a:lstStyle/>
          <a:p>
            <a:pPr>
              <a:defRPr/>
            </a:pPr>
            <a:r>
              <a:rPr lang="en-CA" sz="2800" dirty="0" smtClean="0"/>
              <a:t>A healthy 24 year old pregnant women presents with acute onset shortness of breath. You suspect PE, and wonder what test you should order.</a:t>
            </a:r>
          </a:p>
          <a:p>
            <a:pPr>
              <a:defRPr/>
            </a:pPr>
            <a:endParaRPr lang="en-CA" sz="2800" dirty="0" smtClean="0"/>
          </a:p>
          <a:p>
            <a:pPr>
              <a:defRPr/>
            </a:pPr>
            <a:r>
              <a:rPr lang="en-CA" sz="2800" b="1" dirty="0" smtClean="0"/>
              <a:t>PICOT Question</a:t>
            </a:r>
            <a:r>
              <a:rPr lang="en-CA" sz="2800" dirty="0" smtClean="0"/>
              <a:t>:</a:t>
            </a:r>
          </a:p>
          <a:p>
            <a:pPr lvl="1">
              <a:defRPr/>
            </a:pPr>
            <a:r>
              <a:rPr lang="en-CA" dirty="0" smtClean="0"/>
              <a:t>What is the radiation exposure to the fetus from VQ relative to CT scanning for detecting PE?</a:t>
            </a:r>
          </a:p>
          <a:p>
            <a:pPr>
              <a:buFont typeface="Arial" charset="0"/>
              <a:buNone/>
              <a:defRPr/>
            </a:pPr>
            <a:r>
              <a:rPr lang="en-CA" sz="2800" dirty="0" smtClean="0"/>
              <a:t> </a:t>
            </a:r>
            <a:endParaRPr lang="en-CA"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a:xfrm>
            <a:off x="467544" y="260648"/>
            <a:ext cx="7620000" cy="1143000"/>
          </a:xfrm>
        </p:spPr>
        <p:txBody>
          <a:bodyPr/>
          <a:lstStyle/>
          <a:p>
            <a:pPr eaLnBrk="1" hangingPunct="1">
              <a:defRPr/>
            </a:pPr>
            <a:r>
              <a:rPr lang="en-US" dirty="0" smtClean="0"/>
              <a:t> Outline</a:t>
            </a:r>
          </a:p>
        </p:txBody>
      </p:sp>
      <p:sp>
        <p:nvSpPr>
          <p:cNvPr id="66563" name="Rectangle 3"/>
          <p:cNvSpPr>
            <a:spLocks noGrp="1" noRot="1" noChangeArrowheads="1"/>
          </p:cNvSpPr>
          <p:nvPr>
            <p:ph idx="1"/>
          </p:nvPr>
        </p:nvSpPr>
        <p:spPr>
          <a:xfrm>
            <a:off x="457200" y="2057400"/>
            <a:ext cx="8610600" cy="4117975"/>
          </a:xfrm>
        </p:spPr>
        <p:txBody>
          <a:bodyPr/>
          <a:lstStyle/>
          <a:p>
            <a:pPr eaLnBrk="1" hangingPunct="1">
              <a:defRPr/>
            </a:pPr>
            <a:r>
              <a:rPr lang="en-US" dirty="0" smtClean="0"/>
              <a:t>General course </a:t>
            </a:r>
            <a:r>
              <a:rPr lang="en-US" dirty="0"/>
              <a:t>o</a:t>
            </a:r>
            <a:r>
              <a:rPr lang="en-US" dirty="0" smtClean="0"/>
              <a:t>verview</a:t>
            </a:r>
          </a:p>
          <a:p>
            <a:pPr eaLnBrk="1" hangingPunct="1">
              <a:defRPr/>
            </a:pPr>
            <a:r>
              <a:rPr lang="en-US" dirty="0" smtClean="0"/>
              <a:t>Define </a:t>
            </a:r>
            <a:r>
              <a:rPr lang="en-US" dirty="0" err="1"/>
              <a:t>c</a:t>
            </a:r>
            <a:r>
              <a:rPr lang="en-US" dirty="0" err="1" smtClean="0"/>
              <a:t>lin</a:t>
            </a:r>
            <a:r>
              <a:rPr lang="en-US" dirty="0" smtClean="0"/>
              <a:t>. </a:t>
            </a:r>
            <a:r>
              <a:rPr lang="en-US" dirty="0" err="1"/>
              <a:t>e</a:t>
            </a:r>
            <a:r>
              <a:rPr lang="en-US" dirty="0" err="1" smtClean="0"/>
              <a:t>pi</a:t>
            </a:r>
            <a:r>
              <a:rPr lang="en-US" dirty="0" smtClean="0"/>
              <a:t>. &amp; its role in clinical medicine</a:t>
            </a:r>
          </a:p>
          <a:p>
            <a:pPr eaLnBrk="1" hangingPunct="1">
              <a:defRPr/>
            </a:pPr>
            <a:r>
              <a:rPr lang="en-US" dirty="0" smtClean="0"/>
              <a:t>Asking good questions</a:t>
            </a:r>
          </a:p>
          <a:p>
            <a:pPr eaLnBrk="1" hangingPunct="1">
              <a:defRPr/>
            </a:pPr>
            <a:r>
              <a:rPr lang="en-US" dirty="0" smtClean="0"/>
              <a:t>Developing a research plan</a:t>
            </a:r>
          </a:p>
          <a:p>
            <a:pPr eaLnBrk="1" hangingPunct="1">
              <a:defRPr/>
            </a:pPr>
            <a:r>
              <a:rPr lang="en-US" dirty="0" smtClean="0"/>
              <a:t>Overview of study designs</a:t>
            </a:r>
          </a:p>
          <a:p>
            <a:pPr eaLnBrk="1" hangingPunct="1">
              <a:defRPr/>
            </a:pPr>
            <a:r>
              <a:rPr lang="en-US" dirty="0" smtClean="0"/>
              <a:t>A word on research ethics</a:t>
            </a:r>
          </a:p>
          <a:p>
            <a:pPr eaLnBrk="1" hangingPunct="1">
              <a:defRPr/>
            </a:pPr>
            <a:endParaRPr lang="en-US" dirty="0" smtClean="0"/>
          </a:p>
          <a:p>
            <a:pPr eaLnBrk="1" hangingPunct="1">
              <a:buFont typeface="Arial" charset="0"/>
              <a:buNone/>
              <a:defRPr/>
            </a:pPr>
            <a:endParaRPr lang="en-US" dirty="0" smtClean="0"/>
          </a:p>
          <a:p>
            <a:pPr eaLnBrk="1" hangingPunct="1">
              <a:buFont typeface="Arial" charset="0"/>
              <a:buNone/>
              <a:defRPr/>
            </a:pPr>
            <a:endParaRPr lang="en-US" dirty="0" smtClean="0"/>
          </a:p>
          <a:p>
            <a:pPr eaLnBrk="1" hangingPunct="1">
              <a:defRPr/>
            </a:pPr>
            <a:endParaRPr lang="en-US"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sz="4000" dirty="0" smtClean="0"/>
              <a:t>Elements of literature search</a:t>
            </a:r>
            <a:endParaRPr lang="en-CA" sz="4000" dirty="0"/>
          </a:p>
        </p:txBody>
      </p:sp>
      <p:sp>
        <p:nvSpPr>
          <p:cNvPr id="3" name="Content Placeholder 2"/>
          <p:cNvSpPr>
            <a:spLocks noGrp="1"/>
          </p:cNvSpPr>
          <p:nvPr>
            <p:ph idx="1"/>
          </p:nvPr>
        </p:nvSpPr>
        <p:spPr>
          <a:xfrm>
            <a:off x="467544" y="1772816"/>
            <a:ext cx="8540750" cy="4498975"/>
          </a:xfrm>
        </p:spPr>
        <p:txBody>
          <a:bodyPr/>
          <a:lstStyle/>
          <a:p>
            <a:pPr>
              <a:defRPr/>
            </a:pPr>
            <a:r>
              <a:rPr lang="en-CA" sz="2800" dirty="0" smtClean="0"/>
              <a:t>Search terms:</a:t>
            </a:r>
          </a:p>
          <a:p>
            <a:pPr lvl="1">
              <a:defRPr/>
            </a:pPr>
            <a:r>
              <a:rPr lang="en-CA" dirty="0" smtClean="0"/>
              <a:t>PICO: What is the radiation exposure to the fetus from CT scanning to detect PE?</a:t>
            </a:r>
          </a:p>
          <a:p>
            <a:pPr lvl="1">
              <a:defRPr/>
            </a:pPr>
            <a:r>
              <a:rPr lang="en-CA" dirty="0" smtClean="0"/>
              <a:t>Type of question: therapy/prevention, diagnosis, etiology, prognosis</a:t>
            </a:r>
          </a:p>
          <a:p>
            <a:pPr lvl="1">
              <a:defRPr/>
            </a:pPr>
            <a:r>
              <a:rPr lang="en-CA" dirty="0" smtClean="0"/>
              <a:t>Study Type: RCT, cohort, meta-analysis, etc.</a:t>
            </a:r>
          </a:p>
          <a:p>
            <a:pPr>
              <a:defRPr/>
            </a:pPr>
            <a:r>
              <a:rPr lang="en-CA" sz="2800" dirty="0" smtClean="0"/>
              <a:t>Choose appropriate Databases:</a:t>
            </a:r>
          </a:p>
          <a:p>
            <a:pPr lvl="1">
              <a:defRPr/>
            </a:pPr>
            <a:r>
              <a:rPr lang="en-CA" dirty="0" smtClean="0"/>
              <a:t>Search Medline, </a:t>
            </a:r>
            <a:r>
              <a:rPr lang="en-CA" dirty="0" err="1" smtClean="0"/>
              <a:t>Embase</a:t>
            </a:r>
            <a:r>
              <a:rPr lang="en-CA" dirty="0" smtClean="0"/>
              <a:t> , EBM reviews, etc.</a:t>
            </a:r>
          </a:p>
          <a:p>
            <a:pPr>
              <a:defRPr/>
            </a:pPr>
            <a:endParaRPr lang="en-C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Literature Review</a:t>
            </a:r>
            <a:endParaRPr lang="en-CA" dirty="0"/>
          </a:p>
        </p:txBody>
      </p:sp>
      <p:sp>
        <p:nvSpPr>
          <p:cNvPr id="3" name="Content Placeholder 2"/>
          <p:cNvSpPr>
            <a:spLocks noGrp="1"/>
          </p:cNvSpPr>
          <p:nvPr>
            <p:ph idx="1"/>
          </p:nvPr>
        </p:nvSpPr>
        <p:spPr>
          <a:xfrm>
            <a:off x="539552" y="1772816"/>
            <a:ext cx="8735888" cy="4498975"/>
          </a:xfrm>
        </p:spPr>
        <p:txBody>
          <a:bodyPr/>
          <a:lstStyle/>
          <a:p>
            <a:pPr>
              <a:defRPr/>
            </a:pPr>
            <a:r>
              <a:rPr lang="en-CA" sz="2200" dirty="0" smtClean="0"/>
              <a:t>PICO: What is the radiation exposure to the fetus from CT scanning to detect PE?</a:t>
            </a:r>
          </a:p>
          <a:p>
            <a:pPr>
              <a:defRPr/>
            </a:pPr>
            <a:r>
              <a:rPr lang="en-CA" sz="2200" dirty="0" smtClean="0"/>
              <a:t>Type of question: prognosis/safety</a:t>
            </a:r>
          </a:p>
          <a:p>
            <a:pPr>
              <a:defRPr/>
            </a:pPr>
            <a:r>
              <a:rPr lang="en-CA" sz="2200" dirty="0" smtClean="0"/>
              <a:t>Study Type: RCT, cohort, case-control </a:t>
            </a:r>
            <a:r>
              <a:rPr lang="en-CA" sz="2200" dirty="0" smtClean="0">
                <a:sym typeface="Wingdings" pitchFamily="2" charset="2"/>
              </a:rPr>
              <a:t>case series if rare</a:t>
            </a:r>
            <a:endParaRPr lang="en-CA" sz="2200" dirty="0" smtClean="0"/>
          </a:p>
          <a:p>
            <a:pPr>
              <a:defRPr/>
            </a:pPr>
            <a:r>
              <a:rPr lang="en-CA" sz="2200" dirty="0" smtClean="0"/>
              <a:t>Search terms:</a:t>
            </a:r>
          </a:p>
          <a:p>
            <a:pPr lvl="1">
              <a:defRPr/>
            </a:pPr>
            <a:r>
              <a:rPr lang="en-CA" sz="1800" dirty="0" smtClean="0"/>
              <a:t>Pregnancy, CT scan for PE, safety, prognosis </a:t>
            </a:r>
          </a:p>
          <a:p>
            <a:pPr lvl="1">
              <a:defRPr/>
            </a:pPr>
            <a:r>
              <a:rPr lang="en-CA" sz="1800" dirty="0" smtClean="0"/>
              <a:t>Check for most appropriate vocabulary terms using Tools or Mapping</a:t>
            </a:r>
          </a:p>
          <a:p>
            <a:pPr lvl="1">
              <a:defRPr/>
            </a:pPr>
            <a:r>
              <a:rPr lang="en-CA" sz="1800" dirty="0" smtClean="0"/>
              <a:t>Scope notes useful for older terms no longer in use</a:t>
            </a:r>
          </a:p>
          <a:p>
            <a:pPr lvl="1">
              <a:defRPr/>
            </a:pPr>
            <a:r>
              <a:rPr lang="en-CA" sz="1800" dirty="0" smtClean="0"/>
              <a:t>Use explode and trees for related terms to capture all terms</a:t>
            </a:r>
          </a:p>
          <a:p>
            <a:pPr lvl="1">
              <a:defRPr/>
            </a:pPr>
            <a:r>
              <a:rPr lang="en-CA" sz="1800" dirty="0" smtClean="0"/>
              <a:t>Consider whether filters would help narrow search: age groups, study design, language, etc. </a:t>
            </a:r>
          </a:p>
          <a:p>
            <a:pPr>
              <a:defRPr/>
            </a:pPr>
            <a:r>
              <a:rPr lang="en-CA" sz="2200" dirty="0" smtClean="0"/>
              <a:t>Search EBM reviews, Medline, </a:t>
            </a:r>
            <a:r>
              <a:rPr lang="en-CA" sz="2200" dirty="0" err="1" smtClean="0"/>
              <a:t>Embase</a:t>
            </a:r>
            <a:r>
              <a:rPr lang="en-CA" sz="2200" dirty="0" smtClean="0"/>
              <a:t> at a minimum</a:t>
            </a:r>
          </a:p>
          <a:p>
            <a:pPr>
              <a:defRPr/>
            </a:pPr>
            <a:endParaRPr lang="en-CA" sz="2400" dirty="0" smtClean="0"/>
          </a:p>
          <a:p>
            <a:pPr>
              <a:defRPr/>
            </a:pPr>
            <a:endParaRPr lang="en-C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sz="4000" dirty="0" smtClean="0"/>
              <a:t>The FINER elements of good research questions</a:t>
            </a:r>
            <a:endParaRPr lang="en-CA" sz="4000" dirty="0"/>
          </a:p>
        </p:txBody>
      </p:sp>
      <p:sp>
        <p:nvSpPr>
          <p:cNvPr id="3" name="Content Placeholder 2"/>
          <p:cNvSpPr>
            <a:spLocks noGrp="1"/>
          </p:cNvSpPr>
          <p:nvPr>
            <p:ph idx="1"/>
          </p:nvPr>
        </p:nvSpPr>
        <p:spPr>
          <a:xfrm>
            <a:off x="611560" y="1916832"/>
            <a:ext cx="8001000" cy="4267200"/>
          </a:xfrm>
        </p:spPr>
        <p:txBody>
          <a:bodyPr/>
          <a:lstStyle/>
          <a:p>
            <a:pPr>
              <a:defRPr/>
            </a:pPr>
            <a:r>
              <a:rPr lang="en-CA" dirty="0" smtClean="0"/>
              <a:t>Research questions should pass the “so what?” test</a:t>
            </a:r>
          </a:p>
          <a:p>
            <a:pPr>
              <a:defRPr/>
            </a:pPr>
            <a:r>
              <a:rPr lang="en-CA" dirty="0" smtClean="0"/>
              <a:t>FINER Approach </a:t>
            </a:r>
            <a:r>
              <a:rPr lang="en-CA" sz="2600" dirty="0" smtClean="0"/>
              <a:t>(</a:t>
            </a:r>
            <a:r>
              <a:rPr lang="en-CA" sz="2600" dirty="0" err="1" smtClean="0"/>
              <a:t>Hulley</a:t>
            </a:r>
            <a:r>
              <a:rPr lang="en-CA" sz="2600" dirty="0" smtClean="0"/>
              <a:t> et al. 2007)</a:t>
            </a:r>
          </a:p>
          <a:p>
            <a:pPr lvl="1">
              <a:defRPr/>
            </a:pPr>
            <a:r>
              <a:rPr lang="en-CA" dirty="0" smtClean="0"/>
              <a:t>Feasible</a:t>
            </a:r>
          </a:p>
          <a:p>
            <a:pPr lvl="1">
              <a:defRPr/>
            </a:pPr>
            <a:r>
              <a:rPr lang="en-CA" dirty="0" smtClean="0"/>
              <a:t>Interesting</a:t>
            </a:r>
          </a:p>
          <a:p>
            <a:pPr lvl="1">
              <a:defRPr/>
            </a:pPr>
            <a:r>
              <a:rPr lang="en-CA" dirty="0" smtClean="0"/>
              <a:t>Novel</a:t>
            </a:r>
          </a:p>
          <a:p>
            <a:pPr lvl="1">
              <a:defRPr/>
            </a:pPr>
            <a:r>
              <a:rPr lang="en-CA" dirty="0" smtClean="0"/>
              <a:t>Ethical</a:t>
            </a:r>
          </a:p>
          <a:p>
            <a:pPr lvl="1">
              <a:defRPr/>
            </a:pPr>
            <a:r>
              <a:rPr lang="en-CA" dirty="0" smtClean="0"/>
              <a:t>Relevant</a:t>
            </a:r>
          </a:p>
          <a:p>
            <a:pPr>
              <a:defRPr/>
            </a:pPr>
            <a:endParaRPr lang="en-C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892480" cy="1216025"/>
          </a:xfrm>
        </p:spPr>
        <p:txBody>
          <a:bodyPr/>
          <a:lstStyle/>
          <a:p>
            <a:pPr>
              <a:defRPr/>
            </a:pPr>
            <a:r>
              <a:rPr lang="en-CA" dirty="0" smtClean="0"/>
              <a:t>Asking Good </a:t>
            </a:r>
            <a:r>
              <a:rPr lang="en-CA" dirty="0"/>
              <a:t>Q</a:t>
            </a:r>
            <a:r>
              <a:rPr lang="en-CA" dirty="0" smtClean="0"/>
              <a:t>uestions: Final </a:t>
            </a:r>
            <a:r>
              <a:rPr lang="en-CA" dirty="0"/>
              <a:t>P</a:t>
            </a:r>
            <a:r>
              <a:rPr lang="en-CA" dirty="0" smtClean="0"/>
              <a:t>oints</a:t>
            </a:r>
            <a:endParaRPr lang="en-CA" dirty="0"/>
          </a:p>
        </p:txBody>
      </p:sp>
      <p:sp>
        <p:nvSpPr>
          <p:cNvPr id="3" name="Content Placeholder 2"/>
          <p:cNvSpPr>
            <a:spLocks noGrp="1"/>
          </p:cNvSpPr>
          <p:nvPr>
            <p:ph idx="1"/>
          </p:nvPr>
        </p:nvSpPr>
        <p:spPr>
          <a:xfrm>
            <a:off x="577808" y="1844824"/>
            <a:ext cx="8540750" cy="4498975"/>
          </a:xfrm>
        </p:spPr>
        <p:txBody>
          <a:bodyPr/>
          <a:lstStyle/>
          <a:p>
            <a:pPr>
              <a:defRPr/>
            </a:pPr>
            <a:r>
              <a:rPr lang="en-CA" sz="2600" dirty="0" smtClean="0"/>
              <a:t>Reformulate/refine question based on search findings</a:t>
            </a:r>
          </a:p>
          <a:p>
            <a:pPr>
              <a:defRPr/>
            </a:pPr>
            <a:r>
              <a:rPr lang="en-CA" sz="2600" dirty="0" smtClean="0"/>
              <a:t>Research question(s) must be stated a priori</a:t>
            </a:r>
            <a:r>
              <a:rPr lang="en-CA" sz="2400" dirty="0" smtClean="0"/>
              <a:t> *</a:t>
            </a:r>
          </a:p>
          <a:p>
            <a:pPr>
              <a:defRPr/>
            </a:pPr>
            <a:r>
              <a:rPr lang="en-CA" sz="2600" dirty="0" smtClean="0"/>
              <a:t>Helps to ensure that study is hypothesis driven rather than data driven</a:t>
            </a:r>
          </a:p>
          <a:p>
            <a:pPr>
              <a:defRPr/>
            </a:pPr>
            <a:r>
              <a:rPr lang="en-CA" sz="2600" dirty="0" smtClean="0"/>
              <a:t>Helps to ensure accurate sample size calculations – ensure sample adequate for planned subgroup analysis</a:t>
            </a:r>
          </a:p>
          <a:p>
            <a:pPr>
              <a:defRPr/>
            </a:pPr>
            <a:r>
              <a:rPr lang="en-CA" sz="2600" dirty="0" smtClean="0"/>
              <a:t>2</a:t>
            </a:r>
            <a:r>
              <a:rPr lang="en-CA" sz="2600" baseline="30000" dirty="0" smtClean="0"/>
              <a:t>o</a:t>
            </a:r>
            <a:r>
              <a:rPr lang="en-CA" sz="2600" dirty="0" smtClean="0"/>
              <a:t> questions should not interfere with the 1</a:t>
            </a:r>
            <a:r>
              <a:rPr lang="en-CA" sz="2600" baseline="30000" dirty="0" smtClean="0"/>
              <a:t>o</a:t>
            </a:r>
            <a:r>
              <a:rPr lang="en-CA" sz="2600" dirty="0" smtClean="0"/>
              <a:t> question and consume few additional resources</a:t>
            </a:r>
          </a:p>
          <a:p>
            <a:pPr>
              <a:defRPr/>
            </a:pPr>
            <a:endParaRPr lang="en-C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8001000" cy="1216025"/>
          </a:xfrm>
        </p:spPr>
        <p:txBody>
          <a:bodyPr/>
          <a:lstStyle/>
          <a:p>
            <a:pPr>
              <a:defRPr/>
            </a:pPr>
            <a:r>
              <a:rPr lang="en-CA" sz="4000" dirty="0" smtClean="0"/>
              <a:t>Developing a Research Plan</a:t>
            </a:r>
            <a:endParaRPr lang="en-CA" sz="4000" dirty="0"/>
          </a:p>
        </p:txBody>
      </p:sp>
      <p:sp>
        <p:nvSpPr>
          <p:cNvPr id="3" name="Content Placeholder 2"/>
          <p:cNvSpPr>
            <a:spLocks noGrp="1"/>
          </p:cNvSpPr>
          <p:nvPr>
            <p:ph idx="1"/>
          </p:nvPr>
        </p:nvSpPr>
        <p:spPr>
          <a:xfrm>
            <a:off x="467544" y="1700808"/>
            <a:ext cx="8839200" cy="4498975"/>
          </a:xfrm>
        </p:spPr>
        <p:txBody>
          <a:bodyPr/>
          <a:lstStyle/>
          <a:p>
            <a:pPr>
              <a:defRPr/>
            </a:pPr>
            <a:r>
              <a:rPr lang="en-CA" sz="2800" dirty="0" smtClean="0"/>
              <a:t>Study protocol</a:t>
            </a:r>
          </a:p>
          <a:p>
            <a:pPr lvl="1">
              <a:defRPr/>
            </a:pPr>
            <a:r>
              <a:rPr lang="en-CA" sz="2400" dirty="0" smtClean="0"/>
              <a:t>PICOT research question </a:t>
            </a:r>
            <a:r>
              <a:rPr lang="en-CA" sz="2400" dirty="0"/>
              <a:t>-</a:t>
            </a:r>
            <a:r>
              <a:rPr lang="en-CA" sz="2400" dirty="0" smtClean="0"/>
              <a:t> study objective</a:t>
            </a:r>
          </a:p>
          <a:p>
            <a:pPr lvl="1">
              <a:defRPr/>
            </a:pPr>
            <a:r>
              <a:rPr lang="en-CA" sz="2400" dirty="0" smtClean="0"/>
              <a:t>Background – why is this question important</a:t>
            </a:r>
          </a:p>
          <a:p>
            <a:pPr lvl="1">
              <a:defRPr/>
            </a:pPr>
            <a:r>
              <a:rPr lang="en-CA" sz="2400" dirty="0" smtClean="0"/>
              <a:t>Design – how will study be structured to answer the question, and to minimize bias/confounders</a:t>
            </a:r>
          </a:p>
          <a:p>
            <a:pPr lvl="1">
              <a:defRPr/>
            </a:pPr>
            <a:r>
              <a:rPr lang="en-CA" sz="2400" dirty="0" smtClean="0"/>
              <a:t>Subjects – who are the subjects and how will they be selected</a:t>
            </a:r>
          </a:p>
          <a:p>
            <a:pPr lvl="1">
              <a:defRPr/>
            </a:pPr>
            <a:r>
              <a:rPr lang="en-CA" sz="2400" dirty="0" smtClean="0"/>
              <a:t>Variables – predictors, possible </a:t>
            </a:r>
            <a:r>
              <a:rPr lang="en-CA" sz="2400" dirty="0"/>
              <a:t>c</a:t>
            </a:r>
            <a:r>
              <a:rPr lang="en-CA" sz="2400" dirty="0" smtClean="0"/>
              <a:t>onfounders, outcomes, what measurements will be made and how</a:t>
            </a:r>
          </a:p>
          <a:p>
            <a:pPr lvl="1">
              <a:defRPr/>
            </a:pPr>
            <a:r>
              <a:rPr lang="en-CA" sz="2400" dirty="0" smtClean="0"/>
              <a:t>Analysis – hypothesis, how large does the study need to be, and how will it be analyzed</a:t>
            </a:r>
          </a:p>
          <a:p>
            <a:pPr lvl="1">
              <a:defRPr/>
            </a:pPr>
            <a:endParaRPr lang="en-CA" sz="2400" dirty="0" smtClean="0"/>
          </a:p>
          <a:p>
            <a:pPr>
              <a:defRPr/>
            </a:pPr>
            <a:endParaRPr lang="en-CA" sz="28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sz="4000" dirty="0" smtClean="0"/>
              <a:t>Developing a Research Plan</a:t>
            </a:r>
            <a:endParaRPr lang="en-CA" sz="4000" dirty="0"/>
          </a:p>
        </p:txBody>
      </p:sp>
      <p:sp>
        <p:nvSpPr>
          <p:cNvPr id="3" name="Content Placeholder 2"/>
          <p:cNvSpPr>
            <a:spLocks noGrp="1"/>
          </p:cNvSpPr>
          <p:nvPr>
            <p:ph idx="1"/>
          </p:nvPr>
        </p:nvSpPr>
        <p:spPr>
          <a:xfrm>
            <a:off x="539552" y="1916832"/>
            <a:ext cx="8253734" cy="4267200"/>
          </a:xfrm>
        </p:spPr>
        <p:txBody>
          <a:bodyPr/>
          <a:lstStyle/>
          <a:p>
            <a:pPr>
              <a:defRPr/>
            </a:pPr>
            <a:r>
              <a:rPr lang="en-CA" sz="2800" dirty="0" smtClean="0"/>
              <a:t>Final plan: the result of a back and forth balance between what is ideal and what is possible</a:t>
            </a:r>
          </a:p>
          <a:p>
            <a:pPr>
              <a:defRPr/>
            </a:pPr>
            <a:r>
              <a:rPr lang="en-CA" sz="2800" dirty="0" smtClean="0"/>
              <a:t>Once an interesting, novel, ethical, relevant idea has been developed, this boils down to what is </a:t>
            </a:r>
            <a:r>
              <a:rPr lang="en-CA" sz="2800" u="sng" dirty="0" smtClean="0"/>
              <a:t>feasible</a:t>
            </a:r>
            <a:r>
              <a:rPr lang="en-CA" sz="2800" dirty="0" smtClean="0"/>
              <a:t>!!</a:t>
            </a:r>
          </a:p>
          <a:p>
            <a:pPr>
              <a:defRPr/>
            </a:pPr>
            <a:r>
              <a:rPr lang="en-CA" sz="2800" dirty="0" smtClean="0"/>
              <a:t>With respect to:</a:t>
            </a:r>
          </a:p>
          <a:p>
            <a:pPr lvl="1">
              <a:defRPr/>
            </a:pPr>
            <a:r>
              <a:rPr lang="en-CA" sz="2600" dirty="0" smtClean="0"/>
              <a:t>Cost in time and money, availability of participants and expertise (technical/clinical/</a:t>
            </a:r>
            <a:r>
              <a:rPr lang="en-CA" sz="2600" dirty="0" err="1" smtClean="0"/>
              <a:t>etc</a:t>
            </a:r>
            <a:r>
              <a:rPr lang="en-CA" sz="2600" dirty="0" smtClean="0"/>
              <a:t>)</a:t>
            </a:r>
          </a:p>
          <a:p>
            <a:pPr>
              <a:defRPr/>
            </a:pPr>
            <a:endParaRPr lang="en-C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463" y="2564904"/>
            <a:ext cx="8540750" cy="1143000"/>
          </a:xfrm>
        </p:spPr>
        <p:txBody>
          <a:bodyPr/>
          <a:lstStyle/>
          <a:p>
            <a:pPr>
              <a:defRPr/>
            </a:pPr>
            <a:r>
              <a:rPr lang="en-CA" dirty="0" smtClean="0"/>
              <a:t>Questions?</a:t>
            </a:r>
            <a:endParaRPr lang="en-C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Overview of Study Designs</a:t>
            </a:r>
            <a:endParaRPr lang="en-CA" dirty="0"/>
          </a:p>
        </p:txBody>
      </p:sp>
      <p:sp>
        <p:nvSpPr>
          <p:cNvPr id="3" name="Content Placeholder 2"/>
          <p:cNvSpPr>
            <a:spLocks noGrp="1"/>
          </p:cNvSpPr>
          <p:nvPr>
            <p:ph idx="1"/>
          </p:nvPr>
        </p:nvSpPr>
        <p:spPr>
          <a:xfrm>
            <a:off x="539552" y="1988840"/>
            <a:ext cx="8001000" cy="4267200"/>
          </a:xfrm>
        </p:spPr>
        <p:txBody>
          <a:bodyPr/>
          <a:lstStyle/>
          <a:p>
            <a:pPr>
              <a:lnSpc>
                <a:spcPct val="90000"/>
              </a:lnSpc>
              <a:defRPr/>
            </a:pPr>
            <a:r>
              <a:rPr lang="en-US" dirty="0" smtClean="0"/>
              <a:t>Most can be categorized based on the following criteria:</a:t>
            </a:r>
          </a:p>
          <a:p>
            <a:pPr>
              <a:lnSpc>
                <a:spcPct val="90000"/>
              </a:lnSpc>
              <a:buFont typeface="Arial" charset="0"/>
              <a:buNone/>
              <a:defRPr/>
            </a:pPr>
            <a:endParaRPr lang="en-US" dirty="0" smtClean="0"/>
          </a:p>
          <a:p>
            <a:pPr lvl="1">
              <a:lnSpc>
                <a:spcPct val="90000"/>
              </a:lnSpc>
              <a:defRPr/>
            </a:pPr>
            <a:r>
              <a:rPr lang="en-US" sz="3000" dirty="0" smtClean="0"/>
              <a:t>Experimental </a:t>
            </a:r>
            <a:r>
              <a:rPr lang="en-US" sz="3000" dirty="0" err="1" smtClean="0"/>
              <a:t>vs</a:t>
            </a:r>
            <a:r>
              <a:rPr lang="en-US" sz="3000" dirty="0" smtClean="0"/>
              <a:t> Non-experimental</a:t>
            </a:r>
          </a:p>
          <a:p>
            <a:pPr lvl="1">
              <a:lnSpc>
                <a:spcPct val="90000"/>
              </a:lnSpc>
              <a:defRPr/>
            </a:pPr>
            <a:r>
              <a:rPr lang="en-US" sz="3000" dirty="0" smtClean="0"/>
              <a:t>Prospective </a:t>
            </a:r>
            <a:r>
              <a:rPr lang="en-US" sz="3000" dirty="0" err="1" smtClean="0"/>
              <a:t>vs</a:t>
            </a:r>
            <a:r>
              <a:rPr lang="en-US" sz="3000" dirty="0" smtClean="0"/>
              <a:t> Retrospective</a:t>
            </a:r>
          </a:p>
          <a:p>
            <a:pPr lvl="1">
              <a:lnSpc>
                <a:spcPct val="90000"/>
              </a:lnSpc>
              <a:defRPr/>
            </a:pPr>
            <a:r>
              <a:rPr lang="en-US" sz="3000" dirty="0" smtClean="0"/>
              <a:t>Quantitative </a:t>
            </a:r>
            <a:r>
              <a:rPr lang="en-US" sz="3000" dirty="0" err="1" smtClean="0"/>
              <a:t>vs</a:t>
            </a:r>
            <a:r>
              <a:rPr lang="en-US" sz="3000" dirty="0" smtClean="0"/>
              <a:t> Qualitative</a:t>
            </a:r>
          </a:p>
          <a:p>
            <a:pPr lvl="1">
              <a:lnSpc>
                <a:spcPct val="90000"/>
              </a:lnSpc>
              <a:defRPr/>
            </a:pPr>
            <a:r>
              <a:rPr lang="en-US" sz="3000" dirty="0" smtClean="0"/>
              <a:t>Analytical </a:t>
            </a:r>
            <a:r>
              <a:rPr lang="en-US" sz="3000" dirty="0" err="1" smtClean="0"/>
              <a:t>vs</a:t>
            </a:r>
            <a:r>
              <a:rPr lang="en-US" sz="3000" dirty="0" smtClean="0"/>
              <a:t> Descriptive</a:t>
            </a:r>
          </a:p>
          <a:p>
            <a:pPr>
              <a:defRPr/>
            </a:pPr>
            <a:endParaRPr lang="en-CA"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sz="4000" dirty="0" smtClean="0"/>
              <a:t>Experimental </a:t>
            </a:r>
            <a:r>
              <a:rPr lang="en-CA" sz="4000" dirty="0" err="1" smtClean="0"/>
              <a:t>vs</a:t>
            </a:r>
            <a:r>
              <a:rPr lang="en-CA" sz="4000" dirty="0" smtClean="0"/>
              <a:t> Non-experimental</a:t>
            </a:r>
            <a:endParaRPr lang="en-CA" sz="4000" dirty="0"/>
          </a:p>
        </p:txBody>
      </p:sp>
      <p:sp>
        <p:nvSpPr>
          <p:cNvPr id="3" name="Content Placeholder 2"/>
          <p:cNvSpPr>
            <a:spLocks noGrp="1"/>
          </p:cNvSpPr>
          <p:nvPr>
            <p:ph idx="1"/>
          </p:nvPr>
        </p:nvSpPr>
        <p:spPr/>
        <p:txBody>
          <a:bodyPr/>
          <a:lstStyle/>
          <a:p>
            <a:pPr>
              <a:defRPr/>
            </a:pPr>
            <a:r>
              <a:rPr lang="en-US" dirty="0" smtClean="0"/>
              <a:t>Did the research introduce or manipulate a variable to study its effect or did they simply observe the phenomena?</a:t>
            </a:r>
          </a:p>
          <a:p>
            <a:pPr>
              <a:defRPr/>
            </a:pPr>
            <a:endParaRPr lang="en-US" dirty="0" smtClean="0"/>
          </a:p>
          <a:p>
            <a:pPr lvl="1">
              <a:defRPr/>
            </a:pPr>
            <a:r>
              <a:rPr lang="en-US" dirty="0" smtClean="0"/>
              <a:t>Randomized trial</a:t>
            </a:r>
          </a:p>
          <a:p>
            <a:pPr lvl="1">
              <a:defRPr/>
            </a:pPr>
            <a:endParaRPr lang="en-US" dirty="0" smtClean="0"/>
          </a:p>
          <a:p>
            <a:pPr lvl="1">
              <a:defRPr/>
            </a:pPr>
            <a:endParaRPr lang="en-US" dirty="0" smtClean="0"/>
          </a:p>
          <a:p>
            <a:pPr>
              <a:defRPr/>
            </a:pPr>
            <a:endParaRPr lang="en-US" dirty="0" smtClean="0"/>
          </a:p>
          <a:p>
            <a:pPr>
              <a:defRPr/>
            </a:pPr>
            <a:endParaRPr lang="en-US" dirty="0" smtClean="0"/>
          </a:p>
          <a:p>
            <a:pPr marL="342900" lvl="1" indent="-342900">
              <a:buClr>
                <a:schemeClr val="hlink"/>
              </a:buClr>
              <a:buSzPct val="80000"/>
              <a:buFont typeface="Arial" charset="0"/>
              <a:buChar char="►"/>
              <a:defRPr/>
            </a:pPr>
            <a:endParaRPr lang="en-US" sz="3000" dirty="0" smtClean="0"/>
          </a:p>
          <a:p>
            <a:pPr>
              <a:defRPr/>
            </a:pPr>
            <a:endParaRPr lang="en-US" dirty="0" smtClean="0"/>
          </a:p>
          <a:p>
            <a:pPr>
              <a:defRPr/>
            </a:pPr>
            <a:endParaRPr lang="en-CA" dirty="0"/>
          </a:p>
        </p:txBody>
      </p:sp>
      <p:grpSp>
        <p:nvGrpSpPr>
          <p:cNvPr id="9" name="Group 8"/>
          <p:cNvGrpSpPr/>
          <p:nvPr/>
        </p:nvGrpSpPr>
        <p:grpSpPr>
          <a:xfrm>
            <a:off x="1115616" y="4509120"/>
            <a:ext cx="7205736" cy="1274440"/>
            <a:chOff x="1115616" y="4509120"/>
            <a:chExt cx="7205736" cy="1274440"/>
          </a:xfrm>
        </p:grpSpPr>
        <p:sp>
          <p:nvSpPr>
            <p:cNvPr id="4" name="Rounded Rectangle 3"/>
            <p:cNvSpPr/>
            <p:nvPr/>
          </p:nvSpPr>
          <p:spPr>
            <a:xfrm>
              <a:off x="1115616" y="4797152"/>
              <a:ext cx="1872208" cy="914400"/>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dirty="0"/>
                <a:t>Groups Assembled</a:t>
              </a:r>
            </a:p>
          </p:txBody>
        </p:sp>
        <p:sp>
          <p:nvSpPr>
            <p:cNvPr id="5" name="Rounded Rectangle 4"/>
            <p:cNvSpPr/>
            <p:nvPr/>
          </p:nvSpPr>
          <p:spPr>
            <a:xfrm>
              <a:off x="6516216" y="4869160"/>
              <a:ext cx="1805136" cy="914400"/>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dirty="0"/>
                <a:t>Outcomes measured</a:t>
              </a:r>
            </a:p>
          </p:txBody>
        </p:sp>
        <p:sp>
          <p:nvSpPr>
            <p:cNvPr id="6" name="Right Arrow 5"/>
            <p:cNvSpPr/>
            <p:nvPr/>
          </p:nvSpPr>
          <p:spPr>
            <a:xfrm>
              <a:off x="2987824" y="5157192"/>
              <a:ext cx="3505200" cy="152400"/>
            </a:xfrm>
            <a:prstGeom prst="righ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Down Arrow 6"/>
            <p:cNvSpPr/>
            <p:nvPr/>
          </p:nvSpPr>
          <p:spPr>
            <a:xfrm>
              <a:off x="4499992" y="4869160"/>
              <a:ext cx="304800" cy="304800"/>
            </a:xfrm>
            <a:prstGeom prst="down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ounded Rectangle 7"/>
            <p:cNvSpPr/>
            <p:nvPr/>
          </p:nvSpPr>
          <p:spPr>
            <a:xfrm>
              <a:off x="3707904" y="4509120"/>
              <a:ext cx="2057400" cy="304800"/>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dirty="0"/>
                <a:t>Intervention</a:t>
              </a:r>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sz="4000" dirty="0" smtClean="0"/>
              <a:t>Prospective </a:t>
            </a:r>
            <a:r>
              <a:rPr lang="en-CA" sz="4000" dirty="0" err="1" smtClean="0"/>
              <a:t>vs</a:t>
            </a:r>
            <a:r>
              <a:rPr lang="en-CA" sz="4000" dirty="0" smtClean="0"/>
              <a:t> Retrospective</a:t>
            </a:r>
            <a:endParaRPr lang="en-CA" sz="4000" dirty="0"/>
          </a:p>
        </p:txBody>
      </p:sp>
      <p:sp>
        <p:nvSpPr>
          <p:cNvPr id="3" name="Content Placeholder 2"/>
          <p:cNvSpPr>
            <a:spLocks noGrp="1"/>
          </p:cNvSpPr>
          <p:nvPr>
            <p:ph idx="1"/>
          </p:nvPr>
        </p:nvSpPr>
        <p:spPr>
          <a:xfrm>
            <a:off x="252859" y="1700808"/>
            <a:ext cx="8856984" cy="4498975"/>
          </a:xfrm>
        </p:spPr>
        <p:txBody>
          <a:bodyPr/>
          <a:lstStyle/>
          <a:p>
            <a:pPr>
              <a:defRPr/>
            </a:pPr>
            <a:r>
              <a:rPr lang="en-US" sz="2600" dirty="0" smtClean="0"/>
              <a:t>Are participants assembled based on exposure (cohort) or outcome (case-control)?</a:t>
            </a:r>
          </a:p>
          <a:p>
            <a:pPr>
              <a:defRPr/>
            </a:pPr>
            <a:r>
              <a:rPr lang="en-US" sz="2600" dirty="0" smtClean="0"/>
              <a:t>Was the study group assembled and followed forward (prospective cohort) or assembled from past records and followed forward (retrospective cohort)?</a:t>
            </a:r>
          </a:p>
          <a:p>
            <a:pPr>
              <a:defRPr/>
            </a:pPr>
            <a:endParaRPr lang="en-CA" dirty="0"/>
          </a:p>
        </p:txBody>
      </p:sp>
      <p:grpSp>
        <p:nvGrpSpPr>
          <p:cNvPr id="14" name="Group 13"/>
          <p:cNvGrpSpPr/>
          <p:nvPr/>
        </p:nvGrpSpPr>
        <p:grpSpPr>
          <a:xfrm>
            <a:off x="899592" y="3861048"/>
            <a:ext cx="7344816" cy="2924944"/>
            <a:chOff x="251520" y="3717032"/>
            <a:chExt cx="7344816" cy="2924944"/>
          </a:xfrm>
        </p:grpSpPr>
        <p:sp>
          <p:nvSpPr>
            <p:cNvPr id="4" name="Rounded Rectangle 3"/>
            <p:cNvSpPr/>
            <p:nvPr/>
          </p:nvSpPr>
          <p:spPr>
            <a:xfrm>
              <a:off x="539552" y="4648200"/>
              <a:ext cx="1746448" cy="762000"/>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dirty="0"/>
                <a:t>Exposure</a:t>
              </a:r>
            </a:p>
          </p:txBody>
        </p:sp>
        <p:sp>
          <p:nvSpPr>
            <p:cNvPr id="5" name="Oval 4"/>
            <p:cNvSpPr/>
            <p:nvPr/>
          </p:nvSpPr>
          <p:spPr>
            <a:xfrm>
              <a:off x="5943600" y="3717032"/>
              <a:ext cx="1652736" cy="732731"/>
            </a:xfrm>
            <a:prstGeom prst="ellipse">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dirty="0"/>
                <a:t>Case control</a:t>
              </a:r>
            </a:p>
          </p:txBody>
        </p:sp>
        <p:sp>
          <p:nvSpPr>
            <p:cNvPr id="6" name="Down Arrow 5"/>
            <p:cNvSpPr/>
            <p:nvPr/>
          </p:nvSpPr>
          <p:spPr>
            <a:xfrm>
              <a:off x="6629400" y="4495800"/>
              <a:ext cx="152400" cy="228600"/>
            </a:xfrm>
            <a:prstGeom prst="down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ounded Rectangle 6"/>
            <p:cNvSpPr/>
            <p:nvPr/>
          </p:nvSpPr>
          <p:spPr>
            <a:xfrm>
              <a:off x="6019800" y="4724400"/>
              <a:ext cx="1436688" cy="762000"/>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dirty="0"/>
                <a:t>outcome</a:t>
              </a:r>
            </a:p>
          </p:txBody>
        </p:sp>
        <p:sp>
          <p:nvSpPr>
            <p:cNvPr id="8" name="Right Arrow 7"/>
            <p:cNvSpPr/>
            <p:nvPr/>
          </p:nvSpPr>
          <p:spPr>
            <a:xfrm rot="10800000">
              <a:off x="2286000" y="4800600"/>
              <a:ext cx="3657600" cy="228600"/>
            </a:xfrm>
            <a:prstGeom prst="righ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ight Arrow 8"/>
            <p:cNvSpPr/>
            <p:nvPr/>
          </p:nvSpPr>
          <p:spPr>
            <a:xfrm>
              <a:off x="2362200" y="5181600"/>
              <a:ext cx="3657600" cy="152400"/>
            </a:xfrm>
            <a:prstGeom prst="righ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9"/>
            <p:cNvSpPr/>
            <p:nvPr/>
          </p:nvSpPr>
          <p:spPr>
            <a:xfrm>
              <a:off x="251520" y="5733256"/>
              <a:ext cx="2376264" cy="908720"/>
            </a:xfrm>
            <a:prstGeom prst="ellipse">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2200" dirty="0"/>
                <a:t>Prospective cohort</a:t>
              </a:r>
            </a:p>
          </p:txBody>
        </p:sp>
        <p:sp>
          <p:nvSpPr>
            <p:cNvPr id="11" name="Up Arrow 10"/>
            <p:cNvSpPr/>
            <p:nvPr/>
          </p:nvSpPr>
          <p:spPr>
            <a:xfrm>
              <a:off x="1423988" y="5486400"/>
              <a:ext cx="176212" cy="228600"/>
            </a:xfrm>
            <a:prstGeom prst="up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2915816" y="5661248"/>
              <a:ext cx="2736304" cy="980728"/>
            </a:xfrm>
            <a:prstGeom prst="ellipse">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2200" dirty="0"/>
                <a:t>Retrospective cohort</a:t>
              </a:r>
            </a:p>
          </p:txBody>
        </p:sp>
        <p:sp>
          <p:nvSpPr>
            <p:cNvPr id="13" name="Up Arrow 12"/>
            <p:cNvSpPr/>
            <p:nvPr/>
          </p:nvSpPr>
          <p:spPr>
            <a:xfrm>
              <a:off x="4267200" y="5410200"/>
              <a:ext cx="176213" cy="228600"/>
            </a:xfrm>
            <a:prstGeom prst="up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a:xfrm>
            <a:off x="395536" y="332656"/>
            <a:ext cx="7620000" cy="1143000"/>
          </a:xfrm>
        </p:spPr>
        <p:txBody>
          <a:bodyPr/>
          <a:lstStyle/>
          <a:p>
            <a:pPr eaLnBrk="1" hangingPunct="1">
              <a:defRPr/>
            </a:pPr>
            <a:r>
              <a:rPr lang="en-US" dirty="0" smtClean="0"/>
              <a:t> </a:t>
            </a:r>
            <a:r>
              <a:rPr lang="en-US" sz="4000" dirty="0" smtClean="0"/>
              <a:t>Course Objectives</a:t>
            </a:r>
          </a:p>
        </p:txBody>
      </p:sp>
      <p:sp>
        <p:nvSpPr>
          <p:cNvPr id="66563" name="Rectangle 3"/>
          <p:cNvSpPr>
            <a:spLocks noGrp="1" noRot="1" noChangeArrowheads="1"/>
          </p:cNvSpPr>
          <p:nvPr>
            <p:ph idx="1"/>
          </p:nvPr>
        </p:nvSpPr>
        <p:spPr>
          <a:xfrm>
            <a:off x="381000" y="2057400"/>
            <a:ext cx="8763000" cy="3889375"/>
          </a:xfrm>
        </p:spPr>
        <p:txBody>
          <a:bodyPr/>
          <a:lstStyle/>
          <a:p>
            <a:pPr>
              <a:defRPr/>
            </a:pPr>
            <a:r>
              <a:rPr lang="en-CA" sz="2800" dirty="0" smtClean="0"/>
              <a:t>To provide an introduction to the terminology, concepts and principles of clinical epidemiology</a:t>
            </a:r>
          </a:p>
          <a:p>
            <a:pPr>
              <a:defRPr/>
            </a:pPr>
            <a:endParaRPr lang="en-CA" sz="2800" dirty="0" smtClean="0"/>
          </a:p>
          <a:p>
            <a:pPr>
              <a:defRPr/>
            </a:pPr>
            <a:r>
              <a:rPr lang="en-CA" sz="2800" dirty="0" smtClean="0"/>
              <a:t>To gain competence in critical appraisal </a:t>
            </a:r>
          </a:p>
          <a:p>
            <a:pPr>
              <a:defRPr/>
            </a:pPr>
            <a:endParaRPr lang="en-CA" sz="2800" dirty="0" smtClean="0"/>
          </a:p>
          <a:p>
            <a:pPr>
              <a:defRPr/>
            </a:pPr>
            <a:r>
              <a:rPr lang="en-CA" sz="2800" dirty="0" smtClean="0"/>
              <a:t>To introduce the basics of biostatistics, and what they do and do not tell us</a:t>
            </a:r>
          </a:p>
          <a:p>
            <a:pPr eaLnBrk="1" hangingPunct="1">
              <a:defRPr/>
            </a:pPr>
            <a:endParaRPr lang="en-US" sz="2800" dirty="0" smtClean="0">
              <a:solidFill>
                <a:srgbClr val="FF0000"/>
              </a:solidFill>
            </a:endParaRPr>
          </a:p>
          <a:p>
            <a:pPr eaLnBrk="1" hangingPunct="1">
              <a:defRPr/>
            </a:pPr>
            <a:endParaRPr lang="en-US" dirty="0" smtClean="0"/>
          </a:p>
          <a:p>
            <a:pPr eaLnBrk="1" hangingPunct="1">
              <a:defRPr/>
            </a:pPr>
            <a:endParaRPr lang="en-US" dirty="0" smtClean="0"/>
          </a:p>
          <a:p>
            <a:pPr eaLnBrk="1" hangingPunct="1">
              <a:buFont typeface="Arial" charset="0"/>
              <a:buNone/>
              <a:defRPr/>
            </a:pPr>
            <a:endParaRPr lang="en-US" dirty="0" smtClean="0"/>
          </a:p>
          <a:p>
            <a:pPr eaLnBrk="1" hangingPunct="1">
              <a:buFont typeface="Arial" charset="0"/>
              <a:buNone/>
              <a:defRPr/>
            </a:pPr>
            <a:endParaRPr lang="en-US" dirty="0" smtClean="0"/>
          </a:p>
          <a:p>
            <a:pPr eaLnBrk="1" hangingPunct="1">
              <a:defRPr/>
            </a:pPr>
            <a:endParaRPr lang="en-US"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Quantitative </a:t>
            </a:r>
            <a:r>
              <a:rPr lang="en-CA" dirty="0" err="1" smtClean="0"/>
              <a:t>vs</a:t>
            </a:r>
            <a:r>
              <a:rPr lang="en-CA" dirty="0" smtClean="0"/>
              <a:t> Qualitative</a:t>
            </a:r>
            <a:endParaRPr lang="en-CA" dirty="0"/>
          </a:p>
        </p:txBody>
      </p:sp>
      <p:sp>
        <p:nvSpPr>
          <p:cNvPr id="3" name="Content Placeholder 2"/>
          <p:cNvSpPr>
            <a:spLocks noGrp="1"/>
          </p:cNvSpPr>
          <p:nvPr>
            <p:ph idx="1"/>
          </p:nvPr>
        </p:nvSpPr>
        <p:spPr>
          <a:xfrm>
            <a:off x="304800" y="1981200"/>
            <a:ext cx="8540750" cy="4498975"/>
          </a:xfrm>
        </p:spPr>
        <p:txBody>
          <a:bodyPr/>
          <a:lstStyle/>
          <a:p>
            <a:pPr>
              <a:defRPr/>
            </a:pPr>
            <a:r>
              <a:rPr lang="en-CA" dirty="0" smtClean="0"/>
              <a:t>Quantitative: When the goal of a study is to </a:t>
            </a:r>
            <a:r>
              <a:rPr lang="en-CA" u="sng" dirty="0" smtClean="0"/>
              <a:t>quantify</a:t>
            </a:r>
            <a:r>
              <a:rPr lang="en-CA" dirty="0" smtClean="0"/>
              <a:t> a phenomena under observation</a:t>
            </a:r>
          </a:p>
          <a:p>
            <a:pPr>
              <a:defRPr/>
            </a:pPr>
            <a:endParaRPr lang="en-CA" dirty="0" smtClean="0"/>
          </a:p>
          <a:p>
            <a:pPr>
              <a:defRPr/>
            </a:pPr>
            <a:r>
              <a:rPr lang="en-CA" dirty="0" smtClean="0"/>
              <a:t>Qualitative: When the goal of a study is to </a:t>
            </a:r>
            <a:r>
              <a:rPr lang="en-CA" u="sng" dirty="0" smtClean="0"/>
              <a:t>understand</a:t>
            </a:r>
            <a:r>
              <a:rPr lang="en-CA" dirty="0" smtClean="0"/>
              <a:t> it in terms of the meaning people bring to it</a:t>
            </a:r>
          </a:p>
          <a:p>
            <a:pPr>
              <a:defRPr/>
            </a:pPr>
            <a:endParaRPr lang="en-C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Descriptive </a:t>
            </a:r>
            <a:r>
              <a:rPr lang="en-CA" dirty="0" err="1" smtClean="0"/>
              <a:t>vs</a:t>
            </a:r>
            <a:r>
              <a:rPr lang="en-CA" dirty="0" smtClean="0"/>
              <a:t> Analytical*</a:t>
            </a:r>
            <a:endParaRPr lang="en-CA" dirty="0"/>
          </a:p>
        </p:txBody>
      </p:sp>
      <p:sp>
        <p:nvSpPr>
          <p:cNvPr id="3" name="Content Placeholder 2"/>
          <p:cNvSpPr>
            <a:spLocks noGrp="1"/>
          </p:cNvSpPr>
          <p:nvPr>
            <p:ph idx="1"/>
          </p:nvPr>
        </p:nvSpPr>
        <p:spPr/>
        <p:txBody>
          <a:bodyPr/>
          <a:lstStyle/>
          <a:p>
            <a:pPr>
              <a:buFont typeface="Wingdings" pitchFamily="4" charset="2"/>
              <a:buChar char="o"/>
              <a:defRPr/>
            </a:pPr>
            <a:r>
              <a:rPr lang="en-US" dirty="0" smtClean="0"/>
              <a:t>Were observations made at the population or individual level?</a:t>
            </a:r>
          </a:p>
          <a:p>
            <a:pPr>
              <a:buFont typeface="Wingdings" pitchFamily="4" charset="2"/>
              <a:buChar char="o"/>
              <a:defRPr/>
            </a:pPr>
            <a:endParaRPr lang="en-US" dirty="0" smtClean="0"/>
          </a:p>
          <a:p>
            <a:pPr lvl="1">
              <a:buFont typeface="Wingdings" pitchFamily="4" charset="2"/>
              <a:buChar char="n"/>
              <a:defRPr/>
            </a:pPr>
            <a:r>
              <a:rPr lang="en-US" dirty="0" smtClean="0"/>
              <a:t>Analytical studies subject samples of </a:t>
            </a:r>
            <a:r>
              <a:rPr lang="en-US" dirty="0" smtClean="0">
                <a:effectLst/>
              </a:rPr>
              <a:t>individuals</a:t>
            </a:r>
            <a:r>
              <a:rPr lang="en-US" dirty="0" smtClean="0"/>
              <a:t> to analysis</a:t>
            </a:r>
          </a:p>
          <a:p>
            <a:pPr lvl="1">
              <a:buFont typeface="Wingdings" pitchFamily="4" charset="2"/>
              <a:buChar char="n"/>
              <a:defRPr/>
            </a:pPr>
            <a:endParaRPr lang="en-US" dirty="0" smtClean="0"/>
          </a:p>
          <a:p>
            <a:pPr lvl="1">
              <a:buFont typeface="Wingdings" pitchFamily="4" charset="2"/>
              <a:buChar char="n"/>
              <a:defRPr/>
            </a:pPr>
            <a:r>
              <a:rPr lang="en-US" dirty="0" smtClean="0"/>
              <a:t>Descriptive studies describe and characterize samples/</a:t>
            </a:r>
            <a:r>
              <a:rPr lang="en-US" dirty="0" smtClean="0">
                <a:effectLst/>
              </a:rPr>
              <a:t>populations</a:t>
            </a:r>
            <a:r>
              <a:rPr lang="en-US" dirty="0" smtClean="0"/>
              <a:t> (</a:t>
            </a:r>
            <a:r>
              <a:rPr lang="en-US" dirty="0" err="1" smtClean="0"/>
              <a:t>ie</a:t>
            </a:r>
            <a:r>
              <a:rPr lang="en-US" dirty="0" smtClean="0"/>
              <a:t>- ecological studies) without being analytical</a:t>
            </a:r>
          </a:p>
          <a:p>
            <a:pPr lvl="1">
              <a:buFont typeface="Wingdings" pitchFamily="4" charset="2"/>
              <a:buChar char="n"/>
              <a:defRPr/>
            </a:pPr>
            <a:endParaRPr lang="en-US" dirty="0" smtClean="0"/>
          </a:p>
          <a:p>
            <a:pPr lvl="1">
              <a:buNone/>
              <a:defRPr/>
            </a:pPr>
            <a:endParaRPr lang="en-US" dirty="0" smtClean="0"/>
          </a:p>
          <a:p>
            <a:pPr>
              <a:defRPr/>
            </a:pPr>
            <a:endParaRPr lang="en-CA"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Choosing the right study design</a:t>
            </a:r>
            <a:endParaRPr lang="en-CA" dirty="0"/>
          </a:p>
        </p:txBody>
      </p:sp>
      <p:sp>
        <p:nvSpPr>
          <p:cNvPr id="3" name="Content Placeholder 2"/>
          <p:cNvSpPr>
            <a:spLocks noGrp="1"/>
          </p:cNvSpPr>
          <p:nvPr>
            <p:ph idx="1"/>
          </p:nvPr>
        </p:nvSpPr>
        <p:spPr>
          <a:xfrm>
            <a:off x="582544" y="1916832"/>
            <a:ext cx="8540750" cy="4498975"/>
          </a:xfrm>
        </p:spPr>
        <p:txBody>
          <a:bodyPr/>
          <a:lstStyle/>
          <a:p>
            <a:pPr>
              <a:defRPr/>
            </a:pPr>
            <a:r>
              <a:rPr lang="en-CA" sz="2400" dirty="0" smtClean="0"/>
              <a:t>Flows from PICOT &amp; FINER</a:t>
            </a:r>
          </a:p>
          <a:p>
            <a:pPr>
              <a:defRPr/>
            </a:pPr>
            <a:r>
              <a:rPr lang="en-CA" sz="2400" dirty="0" smtClean="0"/>
              <a:t>Consider:</a:t>
            </a:r>
          </a:p>
          <a:p>
            <a:pPr lvl="1">
              <a:defRPr/>
            </a:pPr>
            <a:r>
              <a:rPr lang="en-CA" sz="2200" dirty="0" smtClean="0"/>
              <a:t>What is already known</a:t>
            </a:r>
          </a:p>
          <a:p>
            <a:pPr lvl="2">
              <a:defRPr/>
            </a:pPr>
            <a:r>
              <a:rPr lang="en-CA" sz="2200" dirty="0" smtClean="0"/>
              <a:t>Less -&gt; exploratory designs, More-&gt; explanatory</a:t>
            </a:r>
          </a:p>
          <a:p>
            <a:pPr lvl="1">
              <a:defRPr/>
            </a:pPr>
            <a:r>
              <a:rPr lang="en-CA" sz="2200" dirty="0" smtClean="0"/>
              <a:t>Type of research question</a:t>
            </a:r>
          </a:p>
          <a:p>
            <a:pPr lvl="2">
              <a:defRPr/>
            </a:pPr>
            <a:r>
              <a:rPr lang="en-CA" sz="2200" dirty="0" smtClean="0"/>
              <a:t>Does it work in the lab? In the real world? How do patients experience it?</a:t>
            </a:r>
          </a:p>
          <a:p>
            <a:pPr lvl="1">
              <a:defRPr/>
            </a:pPr>
            <a:r>
              <a:rPr lang="en-CA" sz="2200" dirty="0" smtClean="0"/>
              <a:t>Proposed mechanism/relationship</a:t>
            </a:r>
          </a:p>
          <a:p>
            <a:pPr lvl="2">
              <a:defRPr/>
            </a:pPr>
            <a:r>
              <a:rPr lang="en-CA" sz="2200" dirty="0" smtClean="0"/>
              <a:t>Can it reasonably be manipulated, or just observed</a:t>
            </a:r>
          </a:p>
          <a:p>
            <a:pPr lvl="1">
              <a:defRPr/>
            </a:pPr>
            <a:r>
              <a:rPr lang="en-CA" sz="2200" dirty="0" smtClean="0"/>
              <a:t>Others:</a:t>
            </a:r>
          </a:p>
          <a:p>
            <a:pPr lvl="2">
              <a:defRPr/>
            </a:pPr>
            <a:r>
              <a:rPr lang="en-CA" sz="2200" dirty="0" smtClean="0"/>
              <a:t>Cost, time, common/rare events, etc.</a:t>
            </a:r>
          </a:p>
          <a:p>
            <a:pPr lvl="2">
              <a:defRPr/>
            </a:pPr>
            <a:endParaRPr lang="en-CA" sz="2200" dirty="0" smtClean="0"/>
          </a:p>
          <a:p>
            <a:pPr lvl="2">
              <a:buFont typeface="Arial" charset="0"/>
              <a:buNone/>
              <a:defRPr/>
            </a:pPr>
            <a:endParaRPr lang="en-CA" sz="2200" dirty="0" smtClean="0"/>
          </a:p>
          <a:p>
            <a:pPr lvl="2">
              <a:buFont typeface="Arial" charset="0"/>
              <a:buNone/>
              <a:defRPr/>
            </a:pPr>
            <a:endParaRPr lang="en-CA" dirty="0" smtClean="0"/>
          </a:p>
          <a:p>
            <a:pPr lvl="2">
              <a:defRPr/>
            </a:pPr>
            <a:endParaRPr lang="en-CA" dirty="0" smtClean="0"/>
          </a:p>
          <a:p>
            <a:pPr lvl="2">
              <a:defRPr/>
            </a:pPr>
            <a:endParaRPr lang="en-CA" dirty="0" smtClean="0"/>
          </a:p>
          <a:p>
            <a:pPr lvl="1">
              <a:defRPr/>
            </a:pPr>
            <a:endParaRPr lang="en-CA" dirty="0" smtClean="0"/>
          </a:p>
          <a:p>
            <a:pPr lvl="1">
              <a:defRPr/>
            </a:pPr>
            <a:endParaRPr lang="en-CA"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Practice with study designs</a:t>
            </a:r>
            <a:endParaRPr lang="en-CA" dirty="0"/>
          </a:p>
        </p:txBody>
      </p:sp>
      <p:sp>
        <p:nvSpPr>
          <p:cNvPr id="3" name="Content Placeholder 2"/>
          <p:cNvSpPr>
            <a:spLocks noGrp="1"/>
          </p:cNvSpPr>
          <p:nvPr>
            <p:ph idx="1"/>
          </p:nvPr>
        </p:nvSpPr>
        <p:spPr>
          <a:xfrm>
            <a:off x="611560" y="1988840"/>
            <a:ext cx="8001000" cy="4267200"/>
          </a:xfrm>
        </p:spPr>
        <p:txBody>
          <a:bodyPr/>
          <a:lstStyle/>
          <a:p>
            <a:pPr>
              <a:defRPr/>
            </a:pPr>
            <a:r>
              <a:rPr lang="en-CA" sz="2800" dirty="0" smtClean="0">
                <a:sym typeface="Wingdings" pitchFamily="2" charset="2"/>
              </a:rPr>
              <a:t>EM residents are randomized to receive standard ED bedside US training or a 1 week intensive US training program</a:t>
            </a:r>
          </a:p>
          <a:p>
            <a:pPr>
              <a:defRPr/>
            </a:pPr>
            <a:r>
              <a:rPr lang="en-CA" sz="2800" dirty="0">
                <a:sym typeface="Wingdings" pitchFamily="2" charset="2"/>
              </a:rPr>
              <a:t>S</a:t>
            </a:r>
            <a:r>
              <a:rPr lang="en-CA" sz="2800" dirty="0" smtClean="0">
                <a:sym typeface="Wingdings" pitchFamily="2" charset="2"/>
              </a:rPr>
              <a:t>uccess is compared based on a combined written and practical exam</a:t>
            </a:r>
          </a:p>
          <a:p>
            <a:pPr>
              <a:defRPr/>
            </a:pPr>
            <a:endParaRPr lang="en-CA" sz="2800" dirty="0" smtClean="0">
              <a:sym typeface="Wingdings" pitchFamily="2" charset="2"/>
            </a:endParaRPr>
          </a:p>
          <a:p>
            <a:pPr>
              <a:defRPr/>
            </a:pPr>
            <a:r>
              <a:rPr lang="en-CA" sz="2800" i="1" dirty="0" smtClean="0">
                <a:sym typeface="Wingdings" pitchFamily="2" charset="2"/>
              </a:rPr>
              <a:t>Experimental / Not?</a:t>
            </a:r>
          </a:p>
          <a:p>
            <a:pPr>
              <a:defRPr/>
            </a:pPr>
            <a:r>
              <a:rPr lang="en-CA" sz="2800" i="1" dirty="0" smtClean="0">
                <a:sym typeface="Wingdings" pitchFamily="2" charset="2"/>
              </a:rPr>
              <a:t>Prospective / Retrospective?</a:t>
            </a:r>
          </a:p>
          <a:p>
            <a:pPr>
              <a:defRPr/>
            </a:pPr>
            <a:r>
              <a:rPr lang="en-CA" sz="2800" i="1" dirty="0" smtClean="0">
                <a:sym typeface="Wingdings" pitchFamily="2" charset="2"/>
              </a:rPr>
              <a:t>Quantitative / Qualitative?</a:t>
            </a:r>
          </a:p>
          <a:p>
            <a:pPr>
              <a:defRPr/>
            </a:pPr>
            <a:endParaRPr lang="en-CA" dirty="0" smtClean="0">
              <a:sym typeface="Wingdings" pitchFamily="2" charset="2"/>
            </a:endParaRPr>
          </a:p>
          <a:p>
            <a:pPr>
              <a:defRPr/>
            </a:pPr>
            <a:endParaRPr lang="en-CA" dirty="0" smtClean="0"/>
          </a:p>
          <a:p>
            <a:pPr>
              <a:defRPr/>
            </a:pPr>
            <a:endParaRPr lang="en-CA" dirty="0" smtClean="0"/>
          </a:p>
          <a:p>
            <a:pPr>
              <a:defRPr/>
            </a:pPr>
            <a:endParaRPr lang="en-CA" dirty="0" smtClean="0"/>
          </a:p>
          <a:p>
            <a:pPr>
              <a:defRPr/>
            </a:pPr>
            <a:endParaRPr lang="en-CA" dirty="0" smtClean="0"/>
          </a:p>
          <a:p>
            <a:pPr>
              <a:defRPr/>
            </a:pPr>
            <a:endParaRPr lang="en-CA" dirty="0" smtClean="0"/>
          </a:p>
          <a:p>
            <a:pPr>
              <a:defRPr/>
            </a:pPr>
            <a:endParaRPr lang="en-CA" dirty="0" smtClean="0"/>
          </a:p>
          <a:p>
            <a:pPr>
              <a:defRPr/>
            </a:pPr>
            <a:endParaRPr lang="en-CA"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Practice with study designs</a:t>
            </a:r>
            <a:endParaRPr lang="en-CA" dirty="0"/>
          </a:p>
        </p:txBody>
      </p:sp>
      <p:sp>
        <p:nvSpPr>
          <p:cNvPr id="3" name="Content Placeholder 2"/>
          <p:cNvSpPr>
            <a:spLocks noGrp="1"/>
          </p:cNvSpPr>
          <p:nvPr>
            <p:ph idx="1"/>
          </p:nvPr>
        </p:nvSpPr>
        <p:spPr>
          <a:xfrm>
            <a:off x="611560" y="1844824"/>
            <a:ext cx="8001000" cy="4267200"/>
          </a:xfrm>
        </p:spPr>
        <p:txBody>
          <a:bodyPr/>
          <a:lstStyle/>
          <a:p>
            <a:pPr>
              <a:defRPr/>
            </a:pPr>
            <a:r>
              <a:rPr lang="en-CA" dirty="0" smtClean="0">
                <a:sym typeface="Wingdings" pitchFamily="2" charset="2"/>
              </a:rPr>
              <a:t>A survey of applicants to EM programs is conducted to determine the characteristics of trainees choosing careers in EM</a:t>
            </a:r>
          </a:p>
          <a:p>
            <a:pPr>
              <a:defRPr/>
            </a:pPr>
            <a:endParaRPr lang="en-CA" dirty="0" smtClean="0">
              <a:sym typeface="Wingdings" pitchFamily="2" charset="2"/>
            </a:endParaRPr>
          </a:p>
          <a:p>
            <a:pPr>
              <a:defRPr/>
            </a:pPr>
            <a:r>
              <a:rPr lang="en-CA" i="1" dirty="0" smtClean="0">
                <a:sym typeface="Wingdings" pitchFamily="2" charset="2"/>
              </a:rPr>
              <a:t>Experimental/Not?</a:t>
            </a:r>
          </a:p>
          <a:p>
            <a:pPr>
              <a:defRPr/>
            </a:pPr>
            <a:r>
              <a:rPr lang="en-CA" i="1" dirty="0" smtClean="0">
                <a:sym typeface="Wingdings" pitchFamily="2" charset="2"/>
              </a:rPr>
              <a:t>Prospective/Retrospective?</a:t>
            </a:r>
          </a:p>
          <a:p>
            <a:pPr>
              <a:defRPr/>
            </a:pPr>
            <a:r>
              <a:rPr lang="en-CA" i="1" dirty="0" smtClean="0">
                <a:sym typeface="Wingdings" pitchFamily="2" charset="2"/>
              </a:rPr>
              <a:t>Quantitative/Qualitative?</a:t>
            </a:r>
          </a:p>
          <a:p>
            <a:pPr>
              <a:defRPr/>
            </a:pPr>
            <a:endParaRPr lang="en-CA" dirty="0" smtClean="0">
              <a:sym typeface="Wingdings" pitchFamily="2" charset="2"/>
            </a:endParaRPr>
          </a:p>
          <a:p>
            <a:pPr>
              <a:defRPr/>
            </a:pPr>
            <a:endParaRPr lang="en-CA" dirty="0" smtClean="0"/>
          </a:p>
          <a:p>
            <a:pPr>
              <a:defRPr/>
            </a:pPr>
            <a:endParaRPr lang="en-CA" dirty="0" smtClean="0"/>
          </a:p>
          <a:p>
            <a:pPr>
              <a:defRPr/>
            </a:pPr>
            <a:endParaRPr lang="en-CA" dirty="0" smtClean="0"/>
          </a:p>
          <a:p>
            <a:pPr>
              <a:defRPr/>
            </a:pPr>
            <a:endParaRPr lang="en-CA" dirty="0" smtClean="0"/>
          </a:p>
          <a:p>
            <a:pPr>
              <a:defRPr/>
            </a:pPr>
            <a:endParaRPr lang="en-CA" dirty="0" smtClean="0"/>
          </a:p>
          <a:p>
            <a:pPr>
              <a:defRPr/>
            </a:pPr>
            <a:endParaRPr lang="en-CA" dirty="0" smtClean="0"/>
          </a:p>
          <a:p>
            <a:pPr>
              <a:defRPr/>
            </a:pPr>
            <a:endParaRPr lang="en-CA"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Practice with study designs</a:t>
            </a:r>
            <a:endParaRPr lang="en-CA" dirty="0"/>
          </a:p>
        </p:txBody>
      </p:sp>
      <p:sp>
        <p:nvSpPr>
          <p:cNvPr id="3" name="Content Placeholder 2"/>
          <p:cNvSpPr>
            <a:spLocks noGrp="1"/>
          </p:cNvSpPr>
          <p:nvPr>
            <p:ph idx="1"/>
          </p:nvPr>
        </p:nvSpPr>
        <p:spPr>
          <a:xfrm>
            <a:off x="611560" y="1916832"/>
            <a:ext cx="8001000" cy="4267200"/>
          </a:xfrm>
        </p:spPr>
        <p:txBody>
          <a:bodyPr/>
          <a:lstStyle/>
          <a:p>
            <a:pPr>
              <a:defRPr/>
            </a:pPr>
            <a:r>
              <a:rPr lang="en-CA" dirty="0">
                <a:sym typeface="Wingdings" pitchFamily="2" charset="2"/>
              </a:rPr>
              <a:t>U</a:t>
            </a:r>
            <a:r>
              <a:rPr lang="en-CA" dirty="0" smtClean="0">
                <a:sym typeface="Wingdings" pitchFamily="2" charset="2"/>
              </a:rPr>
              <a:t>ndergraduate evaluations of highly successful medical trainees are compared to those of average or less successful trainees</a:t>
            </a:r>
          </a:p>
          <a:p>
            <a:pPr>
              <a:defRPr/>
            </a:pPr>
            <a:endParaRPr lang="en-CA" dirty="0" smtClean="0">
              <a:sym typeface="Wingdings" pitchFamily="2" charset="2"/>
            </a:endParaRPr>
          </a:p>
          <a:p>
            <a:pPr>
              <a:defRPr/>
            </a:pPr>
            <a:r>
              <a:rPr lang="en-CA" i="1" dirty="0" smtClean="0">
                <a:sym typeface="Wingdings" pitchFamily="2" charset="2"/>
              </a:rPr>
              <a:t>Experimental/Not?</a:t>
            </a:r>
          </a:p>
          <a:p>
            <a:pPr>
              <a:defRPr/>
            </a:pPr>
            <a:r>
              <a:rPr lang="en-CA" i="1" dirty="0" smtClean="0">
                <a:sym typeface="Wingdings" pitchFamily="2" charset="2"/>
              </a:rPr>
              <a:t>Prospective/Retrospective?</a:t>
            </a:r>
          </a:p>
          <a:p>
            <a:pPr>
              <a:defRPr/>
            </a:pPr>
            <a:r>
              <a:rPr lang="en-CA" i="1" dirty="0" smtClean="0">
                <a:sym typeface="Wingdings" pitchFamily="2" charset="2"/>
              </a:rPr>
              <a:t>Quantitative/Qualitative?</a:t>
            </a:r>
          </a:p>
          <a:p>
            <a:pPr>
              <a:defRPr/>
            </a:pPr>
            <a:endParaRPr lang="en-CA" dirty="0" smtClean="0">
              <a:sym typeface="Wingdings" pitchFamily="2" charset="2"/>
            </a:endParaRPr>
          </a:p>
          <a:p>
            <a:pPr>
              <a:defRPr/>
            </a:pPr>
            <a:endParaRPr lang="en-CA" dirty="0" smtClean="0"/>
          </a:p>
          <a:p>
            <a:pPr>
              <a:defRPr/>
            </a:pPr>
            <a:endParaRPr lang="en-CA" dirty="0" smtClean="0"/>
          </a:p>
          <a:p>
            <a:pPr>
              <a:defRPr/>
            </a:pPr>
            <a:endParaRPr lang="en-CA" dirty="0" smtClean="0"/>
          </a:p>
          <a:p>
            <a:pPr>
              <a:defRPr/>
            </a:pPr>
            <a:endParaRPr lang="en-CA" dirty="0" smtClean="0"/>
          </a:p>
          <a:p>
            <a:pPr>
              <a:defRPr/>
            </a:pPr>
            <a:endParaRPr lang="en-CA" dirty="0" smtClean="0"/>
          </a:p>
          <a:p>
            <a:pPr>
              <a:defRPr/>
            </a:pPr>
            <a:endParaRPr lang="en-CA" dirty="0" smtClean="0"/>
          </a:p>
          <a:p>
            <a:pPr>
              <a:defRPr/>
            </a:pPr>
            <a:endParaRPr lang="en-CA"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Practice with study designs</a:t>
            </a:r>
            <a:endParaRPr lang="en-CA" dirty="0"/>
          </a:p>
        </p:txBody>
      </p:sp>
      <p:sp>
        <p:nvSpPr>
          <p:cNvPr id="3" name="Content Placeholder 2"/>
          <p:cNvSpPr>
            <a:spLocks noGrp="1"/>
          </p:cNvSpPr>
          <p:nvPr>
            <p:ph idx="1"/>
          </p:nvPr>
        </p:nvSpPr>
        <p:spPr>
          <a:xfrm>
            <a:off x="539552" y="1916832"/>
            <a:ext cx="8001000" cy="4267200"/>
          </a:xfrm>
        </p:spPr>
        <p:txBody>
          <a:bodyPr/>
          <a:lstStyle/>
          <a:p>
            <a:pPr>
              <a:defRPr/>
            </a:pPr>
            <a:r>
              <a:rPr lang="en-CA" dirty="0" smtClean="0">
                <a:sym typeface="Wingdings" pitchFamily="2" charset="2"/>
              </a:rPr>
              <a:t>EM residents are interviewed regarding whether they feel happy/unhappy with their training progress, and asked about their experiences as residents. Trends in their answers are looked for.</a:t>
            </a:r>
          </a:p>
          <a:p>
            <a:pPr marL="0" indent="0">
              <a:buNone/>
              <a:defRPr/>
            </a:pPr>
            <a:endParaRPr lang="en-CA" dirty="0" smtClean="0">
              <a:sym typeface="Wingdings" pitchFamily="2" charset="2"/>
            </a:endParaRPr>
          </a:p>
          <a:p>
            <a:pPr>
              <a:defRPr/>
            </a:pPr>
            <a:r>
              <a:rPr lang="en-CA" i="1" dirty="0" smtClean="0">
                <a:sym typeface="Wingdings" pitchFamily="2" charset="2"/>
              </a:rPr>
              <a:t>Experimental/Not?</a:t>
            </a:r>
          </a:p>
          <a:p>
            <a:pPr>
              <a:defRPr/>
            </a:pPr>
            <a:r>
              <a:rPr lang="en-CA" i="1" dirty="0" smtClean="0">
                <a:sym typeface="Wingdings" pitchFamily="2" charset="2"/>
              </a:rPr>
              <a:t>Prospective/Retrospective?</a:t>
            </a:r>
          </a:p>
          <a:p>
            <a:pPr>
              <a:defRPr/>
            </a:pPr>
            <a:r>
              <a:rPr lang="en-CA" i="1" dirty="0" smtClean="0">
                <a:sym typeface="Wingdings" pitchFamily="2" charset="2"/>
              </a:rPr>
              <a:t>Quantitative/Qualitative?</a:t>
            </a:r>
          </a:p>
          <a:p>
            <a:pPr>
              <a:defRPr/>
            </a:pPr>
            <a:endParaRPr lang="en-CA" dirty="0" smtClean="0">
              <a:sym typeface="Wingdings" pitchFamily="2" charset="2"/>
            </a:endParaRPr>
          </a:p>
          <a:p>
            <a:pPr>
              <a:defRPr/>
            </a:pPr>
            <a:endParaRPr lang="en-CA" dirty="0" smtClean="0"/>
          </a:p>
          <a:p>
            <a:pPr>
              <a:defRPr/>
            </a:pPr>
            <a:endParaRPr lang="en-CA" dirty="0" smtClean="0"/>
          </a:p>
          <a:p>
            <a:pPr>
              <a:defRPr/>
            </a:pPr>
            <a:endParaRPr lang="en-CA" dirty="0" smtClean="0"/>
          </a:p>
          <a:p>
            <a:pPr>
              <a:defRPr/>
            </a:pPr>
            <a:endParaRPr lang="en-CA" dirty="0" smtClean="0"/>
          </a:p>
          <a:p>
            <a:pPr>
              <a:defRPr/>
            </a:pPr>
            <a:endParaRPr lang="en-CA" dirty="0" smtClean="0"/>
          </a:p>
          <a:p>
            <a:pPr>
              <a:defRPr/>
            </a:pPr>
            <a:endParaRPr lang="en-CA" dirty="0" smtClean="0"/>
          </a:p>
          <a:p>
            <a:pPr>
              <a:defRPr/>
            </a:pPr>
            <a:endParaRPr lang="en-CA"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Practice with study designs</a:t>
            </a:r>
            <a:endParaRPr lang="en-CA" dirty="0"/>
          </a:p>
        </p:txBody>
      </p:sp>
      <p:sp>
        <p:nvSpPr>
          <p:cNvPr id="3" name="Content Placeholder 2"/>
          <p:cNvSpPr>
            <a:spLocks noGrp="1"/>
          </p:cNvSpPr>
          <p:nvPr>
            <p:ph idx="1"/>
          </p:nvPr>
        </p:nvSpPr>
        <p:spPr>
          <a:xfrm>
            <a:off x="539552" y="1916832"/>
            <a:ext cx="8001000" cy="4267200"/>
          </a:xfrm>
        </p:spPr>
        <p:txBody>
          <a:bodyPr/>
          <a:lstStyle/>
          <a:p>
            <a:pPr>
              <a:defRPr/>
            </a:pPr>
            <a:r>
              <a:rPr lang="en-CA" dirty="0" smtClean="0">
                <a:sym typeface="Wingdings" pitchFamily="2" charset="2"/>
              </a:rPr>
              <a:t>The success of EM residents in the same program from different medical schools are compared</a:t>
            </a:r>
          </a:p>
          <a:p>
            <a:pPr>
              <a:defRPr/>
            </a:pPr>
            <a:endParaRPr lang="en-CA" dirty="0" smtClean="0">
              <a:sym typeface="Wingdings" pitchFamily="2" charset="2"/>
            </a:endParaRPr>
          </a:p>
          <a:p>
            <a:pPr>
              <a:defRPr/>
            </a:pPr>
            <a:r>
              <a:rPr lang="en-CA" i="1" dirty="0" smtClean="0">
                <a:sym typeface="Wingdings" pitchFamily="2" charset="2"/>
              </a:rPr>
              <a:t>Experimental/</a:t>
            </a:r>
            <a:r>
              <a:rPr lang="en-CA" i="1" dirty="0">
                <a:sym typeface="Wingdings" pitchFamily="2" charset="2"/>
              </a:rPr>
              <a:t>N</a:t>
            </a:r>
            <a:r>
              <a:rPr lang="en-CA" i="1" dirty="0" smtClean="0">
                <a:sym typeface="Wingdings" pitchFamily="2" charset="2"/>
              </a:rPr>
              <a:t>ot?</a:t>
            </a:r>
          </a:p>
          <a:p>
            <a:pPr>
              <a:defRPr/>
            </a:pPr>
            <a:r>
              <a:rPr lang="en-CA" i="1" dirty="0" smtClean="0">
                <a:sym typeface="Wingdings" pitchFamily="2" charset="2"/>
              </a:rPr>
              <a:t>Prospective/</a:t>
            </a:r>
            <a:r>
              <a:rPr lang="en-CA" i="1" dirty="0">
                <a:sym typeface="Wingdings" pitchFamily="2" charset="2"/>
              </a:rPr>
              <a:t>R</a:t>
            </a:r>
            <a:r>
              <a:rPr lang="en-CA" i="1" dirty="0" smtClean="0">
                <a:sym typeface="Wingdings" pitchFamily="2" charset="2"/>
              </a:rPr>
              <a:t>etrospective?</a:t>
            </a:r>
          </a:p>
          <a:p>
            <a:pPr>
              <a:defRPr/>
            </a:pPr>
            <a:r>
              <a:rPr lang="en-CA" i="1" dirty="0" smtClean="0">
                <a:sym typeface="Wingdings" pitchFamily="2" charset="2"/>
              </a:rPr>
              <a:t>Quantitative/Qualitative?</a:t>
            </a:r>
          </a:p>
          <a:p>
            <a:pPr>
              <a:defRPr/>
            </a:pPr>
            <a:endParaRPr lang="en-CA" dirty="0" smtClean="0">
              <a:sym typeface="Wingdings" pitchFamily="2" charset="2"/>
            </a:endParaRPr>
          </a:p>
          <a:p>
            <a:pPr>
              <a:defRPr/>
            </a:pPr>
            <a:endParaRPr lang="en-CA" dirty="0" smtClean="0"/>
          </a:p>
          <a:p>
            <a:pPr>
              <a:defRPr/>
            </a:pPr>
            <a:endParaRPr lang="en-CA" dirty="0" smtClean="0"/>
          </a:p>
          <a:p>
            <a:pPr>
              <a:defRPr/>
            </a:pPr>
            <a:endParaRPr lang="en-CA" dirty="0" smtClean="0"/>
          </a:p>
          <a:p>
            <a:pPr>
              <a:defRPr/>
            </a:pPr>
            <a:endParaRPr lang="en-CA" dirty="0" smtClean="0"/>
          </a:p>
          <a:p>
            <a:pPr>
              <a:defRPr/>
            </a:pPr>
            <a:endParaRPr lang="en-CA" dirty="0" smtClean="0"/>
          </a:p>
          <a:p>
            <a:pPr>
              <a:defRPr/>
            </a:pPr>
            <a:endParaRPr lang="en-CA" dirty="0" smtClean="0"/>
          </a:p>
          <a:p>
            <a:pPr>
              <a:defRPr/>
            </a:pPr>
            <a:endParaRPr lang="en-CA"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3250" y="2636912"/>
            <a:ext cx="8540750" cy="1143000"/>
          </a:xfrm>
        </p:spPr>
        <p:txBody>
          <a:bodyPr/>
          <a:lstStyle/>
          <a:p>
            <a:pPr>
              <a:defRPr/>
            </a:pPr>
            <a:r>
              <a:rPr lang="en-CA" dirty="0" smtClean="0"/>
              <a:t>Questions ?</a:t>
            </a:r>
            <a:endParaRPr lang="en-CA"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81770" y="2420888"/>
            <a:ext cx="8540750" cy="1143000"/>
          </a:xfrm>
        </p:spPr>
        <p:txBody>
          <a:bodyPr/>
          <a:lstStyle/>
          <a:p>
            <a:pPr>
              <a:defRPr/>
            </a:pPr>
            <a:r>
              <a:rPr lang="en-CA" dirty="0" smtClean="0"/>
              <a:t>Research Ethics</a:t>
            </a:r>
            <a:br>
              <a:rPr lang="en-CA" dirty="0" smtClean="0"/>
            </a:br>
            <a:endParaRPr lang="en-CA"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a:xfrm>
            <a:off x="467544" y="332656"/>
            <a:ext cx="7620000" cy="1143000"/>
          </a:xfrm>
        </p:spPr>
        <p:txBody>
          <a:bodyPr/>
          <a:lstStyle/>
          <a:p>
            <a:pPr eaLnBrk="1" hangingPunct="1">
              <a:defRPr/>
            </a:pPr>
            <a:r>
              <a:rPr lang="en-US" dirty="0" smtClean="0"/>
              <a:t> </a:t>
            </a:r>
            <a:r>
              <a:rPr lang="en-US" sz="4000" dirty="0" smtClean="0"/>
              <a:t>Course Objectives</a:t>
            </a:r>
          </a:p>
        </p:txBody>
      </p:sp>
      <p:sp>
        <p:nvSpPr>
          <p:cNvPr id="66563" name="Rectangle 3"/>
          <p:cNvSpPr>
            <a:spLocks noGrp="1" noRot="1" noChangeArrowheads="1"/>
          </p:cNvSpPr>
          <p:nvPr>
            <p:ph idx="1"/>
          </p:nvPr>
        </p:nvSpPr>
        <p:spPr>
          <a:xfrm>
            <a:off x="467544" y="1988840"/>
            <a:ext cx="8763000" cy="3889375"/>
          </a:xfrm>
        </p:spPr>
        <p:txBody>
          <a:bodyPr/>
          <a:lstStyle/>
          <a:p>
            <a:pPr>
              <a:defRPr/>
            </a:pPr>
            <a:r>
              <a:rPr lang="en-CA" sz="2800" dirty="0" smtClean="0"/>
              <a:t>To develop an understanding of the strengths and limitations of common study designs</a:t>
            </a:r>
          </a:p>
          <a:p>
            <a:pPr>
              <a:defRPr/>
            </a:pPr>
            <a:endParaRPr lang="en-CA" sz="2800" dirty="0" smtClean="0"/>
          </a:p>
          <a:p>
            <a:pPr>
              <a:defRPr/>
            </a:pPr>
            <a:r>
              <a:rPr lang="en-CA" sz="2800" dirty="0" smtClean="0"/>
              <a:t>To provide a starting point for the development of resident academic projects </a:t>
            </a:r>
          </a:p>
          <a:p>
            <a:pPr>
              <a:defRPr/>
            </a:pPr>
            <a:endParaRPr lang="en-CA" sz="2800" dirty="0" smtClean="0"/>
          </a:p>
          <a:p>
            <a:pPr>
              <a:defRPr/>
            </a:pPr>
            <a:r>
              <a:rPr lang="en-CA" sz="2800" dirty="0" smtClean="0"/>
              <a:t>To peak the research interests of those inclined </a:t>
            </a:r>
          </a:p>
          <a:p>
            <a:pPr eaLnBrk="1" hangingPunct="1">
              <a:defRPr/>
            </a:pPr>
            <a:endParaRPr lang="en-US" sz="2800" dirty="0" smtClean="0">
              <a:solidFill>
                <a:srgbClr val="FF0000"/>
              </a:solidFill>
            </a:endParaRPr>
          </a:p>
          <a:p>
            <a:pPr eaLnBrk="1" hangingPunct="1">
              <a:defRPr/>
            </a:pPr>
            <a:endParaRPr lang="en-US" dirty="0" smtClean="0"/>
          </a:p>
          <a:p>
            <a:pPr eaLnBrk="1" hangingPunct="1">
              <a:defRPr/>
            </a:pPr>
            <a:endParaRPr lang="en-US" dirty="0" smtClean="0"/>
          </a:p>
          <a:p>
            <a:pPr eaLnBrk="1" hangingPunct="1">
              <a:buFont typeface="Arial" charset="0"/>
              <a:buNone/>
              <a:defRPr/>
            </a:pPr>
            <a:endParaRPr lang="en-US" dirty="0" smtClean="0"/>
          </a:p>
          <a:p>
            <a:pPr eaLnBrk="1" hangingPunct="1">
              <a:buFont typeface="Arial" charset="0"/>
              <a:buNone/>
              <a:defRPr/>
            </a:pPr>
            <a:endParaRPr lang="en-US" dirty="0" smtClean="0"/>
          </a:p>
          <a:p>
            <a:pPr eaLnBrk="1" hangingPunct="1">
              <a:defRPr/>
            </a:pPr>
            <a:endParaRPr lang="en-US"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3250" y="2564904"/>
            <a:ext cx="8540750" cy="1143000"/>
          </a:xfrm>
        </p:spPr>
        <p:txBody>
          <a:bodyPr/>
          <a:lstStyle/>
          <a:p>
            <a:pPr>
              <a:defRPr/>
            </a:pPr>
            <a:r>
              <a:rPr lang="en-CA" dirty="0" smtClean="0"/>
              <a:t>Research Ethics</a:t>
            </a:r>
            <a:br>
              <a:rPr lang="en-CA" dirty="0" smtClean="0"/>
            </a:br>
            <a:endParaRPr lang="en-CA" sz="3600" dirty="0"/>
          </a:p>
        </p:txBody>
      </p:sp>
      <p:sp>
        <p:nvSpPr>
          <p:cNvPr id="44035" name="Rectangle 2"/>
          <p:cNvSpPr>
            <a:spLocks noChangeArrowheads="1"/>
          </p:cNvSpPr>
          <p:nvPr/>
        </p:nvSpPr>
        <p:spPr bwMode="auto">
          <a:xfrm>
            <a:off x="533400" y="3886200"/>
            <a:ext cx="2586038" cy="400050"/>
          </a:xfrm>
          <a:prstGeom prst="rect">
            <a:avLst/>
          </a:prstGeom>
          <a:noFill/>
          <a:ln w="9525">
            <a:noFill/>
            <a:miter lim="800000"/>
            <a:headEnd/>
            <a:tailEnd/>
          </a:ln>
        </p:spPr>
        <p:txBody>
          <a:bodyPr wrap="none">
            <a:spAutoFit/>
          </a:bodyPr>
          <a:lstStyle/>
          <a:p>
            <a:r>
              <a:rPr lang="en-CA" sz="2000"/>
              <a:t>Tuskegee experiment</a:t>
            </a:r>
          </a:p>
        </p:txBody>
      </p:sp>
      <p:sp>
        <p:nvSpPr>
          <p:cNvPr id="44036" name="Rectangle 4"/>
          <p:cNvSpPr>
            <a:spLocks noChangeArrowheads="1"/>
          </p:cNvSpPr>
          <p:nvPr/>
        </p:nvSpPr>
        <p:spPr bwMode="auto">
          <a:xfrm>
            <a:off x="5486400" y="4191000"/>
            <a:ext cx="2709863" cy="400050"/>
          </a:xfrm>
          <a:prstGeom prst="rect">
            <a:avLst/>
          </a:prstGeom>
          <a:noFill/>
          <a:ln w="9525">
            <a:noFill/>
            <a:miter lim="800000"/>
            <a:headEnd/>
            <a:tailEnd/>
          </a:ln>
        </p:spPr>
        <p:txBody>
          <a:bodyPr wrap="none">
            <a:spAutoFit/>
          </a:bodyPr>
          <a:lstStyle/>
          <a:p>
            <a:r>
              <a:rPr lang="en-CA" sz="2000"/>
              <a:t>Declaration of Helsinki</a:t>
            </a:r>
          </a:p>
        </p:txBody>
      </p:sp>
      <p:sp>
        <p:nvSpPr>
          <p:cNvPr id="44037" name="Rectangle 5"/>
          <p:cNvSpPr>
            <a:spLocks noChangeArrowheads="1"/>
          </p:cNvSpPr>
          <p:nvPr/>
        </p:nvSpPr>
        <p:spPr bwMode="auto">
          <a:xfrm>
            <a:off x="914400" y="1052736"/>
            <a:ext cx="2062163" cy="400050"/>
          </a:xfrm>
          <a:prstGeom prst="rect">
            <a:avLst/>
          </a:prstGeom>
          <a:noFill/>
          <a:ln w="9525">
            <a:noFill/>
            <a:miter lim="800000"/>
            <a:headEnd/>
            <a:tailEnd/>
          </a:ln>
        </p:spPr>
        <p:txBody>
          <a:bodyPr wrap="none">
            <a:spAutoFit/>
          </a:bodyPr>
          <a:lstStyle/>
          <a:p>
            <a:r>
              <a:rPr lang="en-CA" sz="2000"/>
              <a:t>Nuremberg code</a:t>
            </a:r>
          </a:p>
        </p:txBody>
      </p:sp>
      <p:sp>
        <p:nvSpPr>
          <p:cNvPr id="44038" name="Rectangle 6"/>
          <p:cNvSpPr>
            <a:spLocks noChangeArrowheads="1"/>
          </p:cNvSpPr>
          <p:nvPr/>
        </p:nvSpPr>
        <p:spPr bwMode="auto">
          <a:xfrm>
            <a:off x="5436096" y="1124744"/>
            <a:ext cx="2062163" cy="400050"/>
          </a:xfrm>
          <a:prstGeom prst="rect">
            <a:avLst/>
          </a:prstGeom>
          <a:noFill/>
          <a:ln w="9525">
            <a:noFill/>
            <a:miter lim="800000"/>
            <a:headEnd/>
            <a:tailEnd/>
          </a:ln>
        </p:spPr>
        <p:txBody>
          <a:bodyPr wrap="none">
            <a:spAutoFit/>
          </a:bodyPr>
          <a:lstStyle/>
          <a:p>
            <a:r>
              <a:rPr lang="en-CA" sz="2000"/>
              <a:t>Tri-council policy</a:t>
            </a:r>
          </a:p>
        </p:txBody>
      </p:sp>
      <p:sp>
        <p:nvSpPr>
          <p:cNvPr id="44039" name="Rectangle 7"/>
          <p:cNvSpPr>
            <a:spLocks noChangeArrowheads="1"/>
          </p:cNvSpPr>
          <p:nvPr/>
        </p:nvSpPr>
        <p:spPr bwMode="auto">
          <a:xfrm>
            <a:off x="3124200" y="4876800"/>
            <a:ext cx="2628900" cy="400050"/>
          </a:xfrm>
          <a:prstGeom prst="rect">
            <a:avLst/>
          </a:prstGeom>
          <a:noFill/>
          <a:ln w="9525">
            <a:noFill/>
            <a:miter lim="800000"/>
            <a:headEnd/>
            <a:tailEnd/>
          </a:ln>
        </p:spPr>
        <p:txBody>
          <a:bodyPr wrap="none">
            <a:spAutoFit/>
          </a:bodyPr>
          <a:lstStyle/>
          <a:p>
            <a:r>
              <a:rPr lang="en-CA" sz="2000"/>
              <a:t>Protection of subjects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A Note on Research </a:t>
            </a:r>
            <a:r>
              <a:rPr lang="en-CA" dirty="0"/>
              <a:t>E</a:t>
            </a:r>
            <a:r>
              <a:rPr lang="en-CA" dirty="0" smtClean="0"/>
              <a:t>thics</a:t>
            </a:r>
            <a:endParaRPr lang="en-CA" dirty="0"/>
          </a:p>
        </p:txBody>
      </p:sp>
      <p:sp>
        <p:nvSpPr>
          <p:cNvPr id="3" name="Content Placeholder 2"/>
          <p:cNvSpPr>
            <a:spLocks noGrp="1"/>
          </p:cNvSpPr>
          <p:nvPr>
            <p:ph idx="1"/>
          </p:nvPr>
        </p:nvSpPr>
        <p:spPr>
          <a:xfrm>
            <a:off x="470514" y="1844824"/>
            <a:ext cx="8693150" cy="4498975"/>
          </a:xfrm>
        </p:spPr>
        <p:txBody>
          <a:bodyPr/>
          <a:lstStyle/>
          <a:p>
            <a:pPr>
              <a:defRPr/>
            </a:pPr>
            <a:r>
              <a:rPr lang="en-CA" sz="2800" dirty="0" smtClean="0"/>
              <a:t>Multiple codes of ethics; all encompass much more than protection of participants</a:t>
            </a:r>
          </a:p>
          <a:p>
            <a:pPr>
              <a:defRPr/>
            </a:pPr>
            <a:r>
              <a:rPr lang="en-CA" sz="2800" dirty="0" smtClean="0"/>
              <a:t>Common elements:	</a:t>
            </a:r>
          </a:p>
          <a:p>
            <a:pPr lvl="1">
              <a:defRPr/>
            </a:pPr>
            <a:r>
              <a:rPr lang="en-CA" sz="2400" dirty="0" smtClean="0"/>
              <a:t>Honesty, Objectivity, Integrity, Carefulness, Openness, Respect for Intellectual property, Confidentiality, Responsible publication, Respect for colleagues, Non-Discrimination, Responsible mentoring, Competence, Social Responsibility, Legality, Care of Animals, and Protection of human participants</a:t>
            </a:r>
          </a:p>
          <a:p>
            <a:pPr>
              <a:defRPr/>
            </a:pPr>
            <a:endParaRPr lang="en-CA" sz="2800" dirty="0" smtClean="0"/>
          </a:p>
          <a:p>
            <a:pPr>
              <a:defRPr/>
            </a:pPr>
            <a:endParaRPr lang="en-CA"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3250" y="2564904"/>
            <a:ext cx="8540750" cy="1143000"/>
          </a:xfrm>
        </p:spPr>
        <p:txBody>
          <a:bodyPr/>
          <a:lstStyle/>
          <a:p>
            <a:pPr>
              <a:defRPr/>
            </a:pPr>
            <a:r>
              <a:rPr lang="en-CA" dirty="0" smtClean="0"/>
              <a:t>Questions?</a:t>
            </a:r>
            <a:endParaRPr lang="en-CA"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Practice 1</a:t>
            </a:r>
            <a:endParaRPr lang="en-CA" dirty="0"/>
          </a:p>
        </p:txBody>
      </p:sp>
      <p:sp>
        <p:nvSpPr>
          <p:cNvPr id="3" name="Content Placeholder 2"/>
          <p:cNvSpPr>
            <a:spLocks noGrp="1"/>
          </p:cNvSpPr>
          <p:nvPr>
            <p:ph idx="1"/>
          </p:nvPr>
        </p:nvSpPr>
        <p:spPr>
          <a:xfrm>
            <a:off x="539552" y="1916832"/>
            <a:ext cx="8001000" cy="4267200"/>
          </a:xfrm>
        </p:spPr>
        <p:txBody>
          <a:bodyPr/>
          <a:lstStyle/>
          <a:p>
            <a:pPr>
              <a:defRPr/>
            </a:pPr>
            <a:r>
              <a:rPr lang="en-CA" dirty="0" smtClean="0">
                <a:solidFill>
                  <a:schemeClr val="tx2"/>
                </a:solidFill>
              </a:rPr>
              <a:t>Clinical Scenario</a:t>
            </a:r>
          </a:p>
          <a:p>
            <a:pPr lvl="1">
              <a:defRPr/>
            </a:pPr>
            <a:r>
              <a:rPr lang="en-CA" dirty="0" smtClean="0">
                <a:solidFill>
                  <a:schemeClr val="tx2"/>
                </a:solidFill>
              </a:rPr>
              <a:t>Previously healthy 26 </a:t>
            </a:r>
            <a:r>
              <a:rPr lang="en-CA" dirty="0" err="1" smtClean="0">
                <a:solidFill>
                  <a:schemeClr val="tx2"/>
                </a:solidFill>
              </a:rPr>
              <a:t>yo</a:t>
            </a:r>
            <a:r>
              <a:rPr lang="en-CA" dirty="0" smtClean="0">
                <a:solidFill>
                  <a:schemeClr val="tx2"/>
                </a:solidFill>
              </a:rPr>
              <a:t> female, seen in ED for fever and severe abdominal and flank pain, found to have a presumed new heart murmur and multiple bilateral renal infarcts on CT</a:t>
            </a:r>
          </a:p>
          <a:p>
            <a:pPr lvl="1">
              <a:defRPr/>
            </a:pPr>
            <a:endParaRPr lang="en-CA" dirty="0" smtClean="0">
              <a:solidFill>
                <a:schemeClr val="tx2"/>
              </a:solidFill>
            </a:endParaRPr>
          </a:p>
          <a:p>
            <a:pPr lvl="1">
              <a:defRPr/>
            </a:pPr>
            <a:r>
              <a:rPr lang="en-CA" dirty="0" smtClean="0">
                <a:solidFill>
                  <a:schemeClr val="tx2"/>
                </a:solidFill>
              </a:rPr>
              <a:t>What do you think might be going on?</a:t>
            </a:r>
          </a:p>
          <a:p>
            <a:pPr lvl="1">
              <a:defRPr/>
            </a:pPr>
            <a:endParaRPr lang="en-CA" dirty="0">
              <a:solidFill>
                <a:schemeClr val="tx2"/>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Practice 1</a:t>
            </a:r>
            <a:endParaRPr lang="en-CA" dirty="0"/>
          </a:p>
        </p:txBody>
      </p:sp>
      <p:sp>
        <p:nvSpPr>
          <p:cNvPr id="3" name="Content Placeholder 2"/>
          <p:cNvSpPr>
            <a:spLocks noGrp="1"/>
          </p:cNvSpPr>
          <p:nvPr>
            <p:ph idx="1"/>
          </p:nvPr>
        </p:nvSpPr>
        <p:spPr>
          <a:xfrm>
            <a:off x="539552" y="1844824"/>
            <a:ext cx="8001000" cy="4267200"/>
          </a:xfrm>
        </p:spPr>
        <p:txBody>
          <a:bodyPr/>
          <a:lstStyle/>
          <a:p>
            <a:pPr>
              <a:defRPr/>
            </a:pPr>
            <a:r>
              <a:rPr lang="en-CA" dirty="0" smtClean="0">
                <a:solidFill>
                  <a:schemeClr val="tx2"/>
                </a:solidFill>
              </a:rPr>
              <a:t>Clinical Scenario</a:t>
            </a:r>
          </a:p>
          <a:p>
            <a:pPr lvl="1">
              <a:defRPr/>
            </a:pPr>
            <a:r>
              <a:rPr lang="en-CA" dirty="0" smtClean="0">
                <a:solidFill>
                  <a:schemeClr val="tx2"/>
                </a:solidFill>
              </a:rPr>
              <a:t>Previously healthy 26 </a:t>
            </a:r>
            <a:r>
              <a:rPr lang="en-CA" dirty="0" err="1" smtClean="0">
                <a:solidFill>
                  <a:schemeClr val="tx2"/>
                </a:solidFill>
              </a:rPr>
              <a:t>yo</a:t>
            </a:r>
            <a:r>
              <a:rPr lang="en-CA" dirty="0" smtClean="0">
                <a:solidFill>
                  <a:schemeClr val="tx2"/>
                </a:solidFill>
              </a:rPr>
              <a:t> female, seen in ED for fever and severe abdominal and flank pain, found to have a presumed new heart murmur and multiple bilateral renal infarcts on CT</a:t>
            </a:r>
          </a:p>
          <a:p>
            <a:pPr lvl="1">
              <a:defRPr/>
            </a:pPr>
            <a:endParaRPr lang="en-CA" dirty="0" smtClean="0">
              <a:solidFill>
                <a:schemeClr val="tx2"/>
              </a:solidFill>
            </a:endParaRPr>
          </a:p>
          <a:p>
            <a:pPr lvl="1">
              <a:defRPr/>
            </a:pPr>
            <a:r>
              <a:rPr lang="en-CA" b="1" dirty="0" smtClean="0">
                <a:solidFill>
                  <a:schemeClr val="tx2"/>
                </a:solidFill>
              </a:rPr>
              <a:t>You suspect Infectious Endocarditis (IE) with septic systemic emboli, and wonder if there is a role for anticoagulation</a:t>
            </a:r>
          </a:p>
          <a:p>
            <a:pPr lvl="1">
              <a:defRPr/>
            </a:pPr>
            <a:endParaRPr lang="en-CA" dirty="0">
              <a:solidFill>
                <a:schemeClr val="tx2"/>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675" y="836712"/>
            <a:ext cx="8001000" cy="684113"/>
          </a:xfrm>
        </p:spPr>
        <p:txBody>
          <a:bodyPr/>
          <a:lstStyle/>
          <a:p>
            <a:pPr>
              <a:defRPr/>
            </a:pPr>
            <a:r>
              <a:rPr lang="en-CA" dirty="0" smtClean="0"/>
              <a:t>Practice 1</a:t>
            </a:r>
            <a:endParaRPr lang="en-CA" dirty="0"/>
          </a:p>
        </p:txBody>
      </p:sp>
      <p:sp>
        <p:nvSpPr>
          <p:cNvPr id="3" name="Content Placeholder 2"/>
          <p:cNvSpPr>
            <a:spLocks noGrp="1"/>
          </p:cNvSpPr>
          <p:nvPr>
            <p:ph idx="1"/>
          </p:nvPr>
        </p:nvSpPr>
        <p:spPr>
          <a:xfrm>
            <a:off x="611560" y="1844824"/>
            <a:ext cx="8001000" cy="4267200"/>
          </a:xfrm>
        </p:spPr>
        <p:txBody>
          <a:bodyPr/>
          <a:lstStyle/>
          <a:p>
            <a:pPr>
              <a:defRPr/>
            </a:pPr>
            <a:r>
              <a:rPr lang="en-CA" dirty="0" smtClean="0"/>
              <a:t>What is the PICOT Question?</a:t>
            </a:r>
          </a:p>
          <a:p>
            <a:pPr>
              <a:defRPr/>
            </a:pPr>
            <a:endParaRPr lang="en-CA"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Practice 1 </a:t>
            </a:r>
            <a:endParaRPr lang="en-CA" dirty="0"/>
          </a:p>
        </p:txBody>
      </p:sp>
      <p:sp>
        <p:nvSpPr>
          <p:cNvPr id="3" name="Content Placeholder 2"/>
          <p:cNvSpPr>
            <a:spLocks noGrp="1"/>
          </p:cNvSpPr>
          <p:nvPr>
            <p:ph idx="1"/>
          </p:nvPr>
        </p:nvSpPr>
        <p:spPr>
          <a:xfrm>
            <a:off x="323528" y="1772816"/>
            <a:ext cx="8540750" cy="4498975"/>
          </a:xfrm>
        </p:spPr>
        <p:txBody>
          <a:bodyPr/>
          <a:lstStyle/>
          <a:p>
            <a:pPr>
              <a:defRPr/>
            </a:pPr>
            <a:r>
              <a:rPr lang="en-CA" dirty="0" smtClean="0"/>
              <a:t>Several possible PICOT Questions:</a:t>
            </a:r>
          </a:p>
          <a:p>
            <a:pPr lvl="1">
              <a:defRPr/>
            </a:pPr>
            <a:r>
              <a:rPr lang="en-CA" dirty="0" smtClean="0"/>
              <a:t>P –patients with septic emboli from SBE </a:t>
            </a:r>
          </a:p>
          <a:p>
            <a:pPr lvl="1">
              <a:defRPr/>
            </a:pPr>
            <a:r>
              <a:rPr lang="en-CA" dirty="0" smtClean="0"/>
              <a:t>I – treatment with heparin  </a:t>
            </a:r>
          </a:p>
          <a:p>
            <a:pPr lvl="1">
              <a:defRPr/>
            </a:pPr>
            <a:r>
              <a:rPr lang="en-CA" dirty="0" smtClean="0"/>
              <a:t>C – antibiotic treatment alone *</a:t>
            </a:r>
          </a:p>
          <a:p>
            <a:pPr lvl="1">
              <a:defRPr/>
            </a:pPr>
            <a:r>
              <a:rPr lang="en-CA" dirty="0" smtClean="0"/>
              <a:t>O – any one of: mortality, morbidity, time to symptom resolution, complications, etc. </a:t>
            </a:r>
          </a:p>
          <a:p>
            <a:pPr lvl="1">
              <a:defRPr/>
            </a:pPr>
            <a:r>
              <a:rPr lang="en-CA" dirty="0" smtClean="0"/>
              <a:t>T- over 6 week </a:t>
            </a:r>
          </a:p>
          <a:p>
            <a:pPr>
              <a:defRPr/>
            </a:pPr>
            <a:r>
              <a:rPr lang="en-CA" dirty="0" smtClean="0"/>
              <a:t>Does </a:t>
            </a:r>
            <a:r>
              <a:rPr lang="en-CA" dirty="0" err="1" smtClean="0"/>
              <a:t>heparinization</a:t>
            </a:r>
            <a:r>
              <a:rPr lang="en-CA" dirty="0" smtClean="0"/>
              <a:t> reduce mortality among </a:t>
            </a:r>
            <a:r>
              <a:rPr lang="en-CA" dirty="0"/>
              <a:t>I</a:t>
            </a:r>
            <a:r>
              <a:rPr lang="en-CA" dirty="0" smtClean="0"/>
              <a:t>E patients with septic systemic emboli?</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Practice 1</a:t>
            </a:r>
            <a:endParaRPr lang="en-CA" dirty="0"/>
          </a:p>
        </p:txBody>
      </p:sp>
      <p:sp>
        <p:nvSpPr>
          <p:cNvPr id="3" name="Content Placeholder 2"/>
          <p:cNvSpPr>
            <a:spLocks noGrp="1"/>
          </p:cNvSpPr>
          <p:nvPr>
            <p:ph idx="1"/>
          </p:nvPr>
        </p:nvSpPr>
        <p:spPr>
          <a:xfrm>
            <a:off x="539552" y="2060848"/>
            <a:ext cx="8001000" cy="4267200"/>
          </a:xfrm>
        </p:spPr>
        <p:txBody>
          <a:bodyPr/>
          <a:lstStyle/>
          <a:p>
            <a:pPr>
              <a:defRPr/>
            </a:pPr>
            <a:r>
              <a:rPr lang="en-CA" dirty="0" smtClean="0"/>
              <a:t>Literature Search </a:t>
            </a:r>
          </a:p>
          <a:p>
            <a:pPr lvl="1">
              <a:defRPr/>
            </a:pPr>
            <a:r>
              <a:rPr lang="en-CA" dirty="0" smtClean="0"/>
              <a:t>What search terms would you use?</a:t>
            </a:r>
          </a:p>
          <a:p>
            <a:pPr>
              <a:buFont typeface="Arial" charset="0"/>
              <a:buNone/>
              <a:defRPr/>
            </a:pPr>
            <a:endParaRPr lang="en-CA"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Practice 1 </a:t>
            </a:r>
            <a:endParaRPr lang="en-CA" dirty="0"/>
          </a:p>
        </p:txBody>
      </p:sp>
      <p:sp>
        <p:nvSpPr>
          <p:cNvPr id="3" name="Content Placeholder 2"/>
          <p:cNvSpPr>
            <a:spLocks noGrp="1"/>
          </p:cNvSpPr>
          <p:nvPr>
            <p:ph idx="1"/>
          </p:nvPr>
        </p:nvSpPr>
        <p:spPr>
          <a:xfrm>
            <a:off x="467544" y="1772816"/>
            <a:ext cx="8540750" cy="4498975"/>
          </a:xfrm>
        </p:spPr>
        <p:txBody>
          <a:bodyPr/>
          <a:lstStyle/>
          <a:p>
            <a:pPr>
              <a:defRPr/>
            </a:pPr>
            <a:r>
              <a:rPr lang="en-CA" dirty="0" smtClean="0"/>
              <a:t>Search Terms:</a:t>
            </a:r>
          </a:p>
          <a:p>
            <a:pPr lvl="1">
              <a:defRPr/>
            </a:pPr>
            <a:r>
              <a:rPr lang="en-CA" dirty="0" smtClean="0"/>
              <a:t>P – patients with septic </a:t>
            </a:r>
            <a:r>
              <a:rPr lang="en-CA" u="sng" dirty="0" smtClean="0"/>
              <a:t>emboli</a:t>
            </a:r>
            <a:r>
              <a:rPr lang="en-CA" dirty="0" smtClean="0"/>
              <a:t> from I</a:t>
            </a:r>
            <a:r>
              <a:rPr lang="en-CA" u="sng" dirty="0" smtClean="0"/>
              <a:t>E</a:t>
            </a:r>
          </a:p>
          <a:p>
            <a:pPr lvl="1">
              <a:defRPr/>
            </a:pPr>
            <a:r>
              <a:rPr lang="en-CA" dirty="0" smtClean="0"/>
              <a:t>I – treatment with </a:t>
            </a:r>
            <a:r>
              <a:rPr lang="en-CA" u="sng" dirty="0" smtClean="0"/>
              <a:t>heparin</a:t>
            </a:r>
            <a:r>
              <a:rPr lang="en-CA" dirty="0" smtClean="0"/>
              <a:t>  </a:t>
            </a:r>
          </a:p>
          <a:p>
            <a:pPr lvl="1">
              <a:defRPr/>
            </a:pPr>
            <a:r>
              <a:rPr lang="en-CA" dirty="0" smtClean="0"/>
              <a:t>C – antibiotic treatment alone *</a:t>
            </a:r>
          </a:p>
          <a:p>
            <a:pPr lvl="1">
              <a:defRPr/>
            </a:pPr>
            <a:r>
              <a:rPr lang="en-CA" dirty="0" smtClean="0"/>
              <a:t>O – </a:t>
            </a:r>
            <a:r>
              <a:rPr lang="en-CA" u="sng" dirty="0" smtClean="0"/>
              <a:t>mortality</a:t>
            </a:r>
            <a:r>
              <a:rPr lang="en-CA" dirty="0" smtClean="0"/>
              <a:t>, morbidity, time to symptom     resolution, length of stay, etc.</a:t>
            </a:r>
          </a:p>
          <a:p>
            <a:pPr lvl="1">
              <a:defRPr/>
            </a:pPr>
            <a:r>
              <a:rPr lang="en-CA" dirty="0" smtClean="0"/>
              <a:t>T- over 6 week </a:t>
            </a:r>
          </a:p>
          <a:p>
            <a:pPr>
              <a:defRPr/>
            </a:pPr>
            <a:r>
              <a:rPr lang="en-CA" dirty="0" smtClean="0"/>
              <a:t>Does </a:t>
            </a:r>
            <a:r>
              <a:rPr lang="en-CA" u="sng" dirty="0" err="1" smtClean="0"/>
              <a:t>heparinization</a:t>
            </a:r>
            <a:r>
              <a:rPr lang="en-CA" dirty="0" smtClean="0"/>
              <a:t> reduce </a:t>
            </a:r>
            <a:r>
              <a:rPr lang="en-CA" u="sng" dirty="0" smtClean="0"/>
              <a:t>mortality</a:t>
            </a:r>
            <a:r>
              <a:rPr lang="en-CA" dirty="0" smtClean="0"/>
              <a:t> among </a:t>
            </a:r>
            <a:r>
              <a:rPr lang="en-CA" u="sng" dirty="0"/>
              <a:t>I</a:t>
            </a:r>
            <a:r>
              <a:rPr lang="en-CA" u="sng" dirty="0" smtClean="0"/>
              <a:t>E</a:t>
            </a:r>
            <a:r>
              <a:rPr lang="en-CA" dirty="0" smtClean="0"/>
              <a:t> patients with </a:t>
            </a:r>
            <a:r>
              <a:rPr lang="en-CA" u="sng" dirty="0" smtClean="0"/>
              <a:t>septic</a:t>
            </a:r>
            <a:r>
              <a:rPr lang="en-CA" dirty="0" smtClean="0"/>
              <a:t> </a:t>
            </a:r>
            <a:r>
              <a:rPr lang="en-CA" u="sng" dirty="0" smtClean="0"/>
              <a:t>systemic emboli</a:t>
            </a:r>
            <a:r>
              <a:rPr lang="en-CA" dirty="0" smtClean="0"/>
              <a: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Practice 1</a:t>
            </a:r>
            <a:endParaRPr lang="en-CA" dirty="0"/>
          </a:p>
        </p:txBody>
      </p:sp>
      <p:sp>
        <p:nvSpPr>
          <p:cNvPr id="3" name="Content Placeholder 2"/>
          <p:cNvSpPr>
            <a:spLocks noGrp="1"/>
          </p:cNvSpPr>
          <p:nvPr>
            <p:ph idx="1"/>
          </p:nvPr>
        </p:nvSpPr>
        <p:spPr>
          <a:xfrm>
            <a:off x="323528" y="1752600"/>
            <a:ext cx="8640960" cy="4267200"/>
          </a:xfrm>
        </p:spPr>
        <p:txBody>
          <a:bodyPr/>
          <a:lstStyle/>
          <a:p>
            <a:pPr>
              <a:defRPr/>
            </a:pPr>
            <a:r>
              <a:rPr lang="en-CA" sz="2800" dirty="0" smtClean="0"/>
              <a:t>Lets say you found little/no information, but had a sound biological theory for how it might work:</a:t>
            </a:r>
          </a:p>
          <a:p>
            <a:pPr>
              <a:defRPr/>
            </a:pPr>
            <a:r>
              <a:rPr lang="en-CA" sz="2800" dirty="0" smtClean="0"/>
              <a:t>You know…</a:t>
            </a:r>
          </a:p>
          <a:p>
            <a:pPr lvl="1">
              <a:defRPr/>
            </a:pPr>
            <a:r>
              <a:rPr lang="en-CA" sz="2400" dirty="0"/>
              <a:t>T</a:t>
            </a:r>
            <a:r>
              <a:rPr lang="en-CA" sz="2400" dirty="0" smtClean="0"/>
              <a:t>here are 2-4 cases of </a:t>
            </a:r>
            <a:r>
              <a:rPr lang="en-CA" sz="2400" dirty="0"/>
              <a:t>I</a:t>
            </a:r>
            <a:r>
              <a:rPr lang="en-CA" sz="2400" dirty="0" smtClean="0"/>
              <a:t>E per 100,000 per year in US</a:t>
            </a:r>
          </a:p>
          <a:p>
            <a:pPr lvl="1">
              <a:defRPr/>
            </a:pPr>
            <a:r>
              <a:rPr lang="en-CA" sz="2400" dirty="0" smtClean="0"/>
              <a:t>15-35% have systemic emboli</a:t>
            </a:r>
          </a:p>
          <a:p>
            <a:pPr lvl="1">
              <a:defRPr/>
            </a:pPr>
            <a:r>
              <a:rPr lang="en-CA" sz="2400" dirty="0"/>
              <a:t>C</a:t>
            </a:r>
            <a:r>
              <a:rPr lang="en-CA" sz="2400" dirty="0" smtClean="0"/>
              <a:t>urrent guidelines state: </a:t>
            </a:r>
            <a:r>
              <a:rPr lang="en-CA" sz="2400" dirty="0"/>
              <a:t>I</a:t>
            </a:r>
            <a:r>
              <a:rPr lang="en-CA" sz="2400" dirty="0" smtClean="0"/>
              <a:t>f there is another reason to be on anti-coagulation, do so, and if not, do not give for IE alone due to risk of bleeding*</a:t>
            </a:r>
            <a:endParaRPr lang="en-CA" sz="2800" dirty="0" smtClean="0"/>
          </a:p>
          <a:p>
            <a:pPr>
              <a:defRPr/>
            </a:pPr>
            <a:r>
              <a:rPr lang="en-CA" sz="2800" dirty="0" smtClean="0"/>
              <a:t>How might you design a study to evaluate it?</a:t>
            </a:r>
          </a:p>
          <a:p>
            <a:pPr>
              <a:defRPr/>
            </a:pPr>
            <a:endParaRPr lang="en-CA" sz="2800" dirty="0" smtClean="0"/>
          </a:p>
          <a:p>
            <a:pPr>
              <a:defRPr/>
            </a:pPr>
            <a:endParaRPr lang="en-CA" sz="2800" dirty="0" smtClean="0"/>
          </a:p>
          <a:p>
            <a:pPr>
              <a:buFont typeface="Arial" charset="0"/>
              <a:buNone/>
              <a:defRPr/>
            </a:pPr>
            <a:endParaRPr lang="en-CA"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001000" cy="1216025"/>
          </a:xfrm>
        </p:spPr>
        <p:txBody>
          <a:bodyPr/>
          <a:lstStyle/>
          <a:p>
            <a:pPr>
              <a:defRPr/>
            </a:pPr>
            <a:r>
              <a:rPr lang="en-CA" dirty="0" smtClean="0"/>
              <a:t>Course Outline</a:t>
            </a:r>
            <a:endParaRPr lang="en-CA" dirty="0"/>
          </a:p>
        </p:txBody>
      </p:sp>
      <p:sp>
        <p:nvSpPr>
          <p:cNvPr id="3" name="Content Placeholder 2"/>
          <p:cNvSpPr>
            <a:spLocks noGrp="1"/>
          </p:cNvSpPr>
          <p:nvPr>
            <p:ph idx="1"/>
          </p:nvPr>
        </p:nvSpPr>
        <p:spPr>
          <a:xfrm>
            <a:off x="593640" y="1772816"/>
            <a:ext cx="8540750" cy="4498975"/>
          </a:xfrm>
        </p:spPr>
        <p:txBody>
          <a:bodyPr/>
          <a:lstStyle/>
          <a:p>
            <a:pPr>
              <a:defRPr/>
            </a:pPr>
            <a:r>
              <a:rPr lang="en-CA" sz="2800" dirty="0" smtClean="0"/>
              <a:t>Sessions 1- 4 : The Building Blocks</a:t>
            </a:r>
          </a:p>
          <a:p>
            <a:pPr lvl="1">
              <a:defRPr/>
            </a:pPr>
            <a:r>
              <a:rPr lang="en-CA" sz="2400" dirty="0" smtClean="0"/>
              <a:t>1- Introduction/Asking good research questions</a:t>
            </a:r>
          </a:p>
          <a:p>
            <a:pPr lvl="1">
              <a:defRPr/>
            </a:pPr>
            <a:r>
              <a:rPr lang="en-CA" sz="2400" dirty="0" smtClean="0"/>
              <a:t>2- Terminology &amp; Basic principles</a:t>
            </a:r>
          </a:p>
          <a:p>
            <a:pPr lvl="1">
              <a:defRPr/>
            </a:pPr>
            <a:r>
              <a:rPr lang="en-CA" sz="2400" dirty="0" smtClean="0"/>
              <a:t>3- Introduction to  Biostatistics</a:t>
            </a:r>
          </a:p>
          <a:p>
            <a:pPr lvl="1">
              <a:defRPr/>
            </a:pPr>
            <a:r>
              <a:rPr lang="en-CA" sz="2400" dirty="0" smtClean="0"/>
              <a:t>4- Understanding measures of disease frequency </a:t>
            </a:r>
          </a:p>
          <a:p>
            <a:pPr>
              <a:defRPr/>
            </a:pPr>
            <a:r>
              <a:rPr lang="en-CA" sz="2800" dirty="0" smtClean="0"/>
              <a:t>Sessions 5-7 : Common Research Designs</a:t>
            </a:r>
          </a:p>
          <a:p>
            <a:pPr lvl="1">
              <a:defRPr/>
            </a:pPr>
            <a:r>
              <a:rPr lang="en-CA" sz="2400" dirty="0" smtClean="0"/>
              <a:t>5- Diagnostic </a:t>
            </a:r>
            <a:r>
              <a:rPr lang="en-CA" sz="2400" dirty="0"/>
              <a:t>t</a:t>
            </a:r>
            <a:r>
              <a:rPr lang="en-CA" sz="2400" dirty="0" smtClean="0"/>
              <a:t>esting</a:t>
            </a:r>
          </a:p>
          <a:p>
            <a:pPr lvl="1">
              <a:defRPr/>
            </a:pPr>
            <a:r>
              <a:rPr lang="en-CA" sz="2400" dirty="0" smtClean="0"/>
              <a:t>6- Studies examining treatment effects &amp; Studies   </a:t>
            </a:r>
          </a:p>
          <a:p>
            <a:pPr>
              <a:buFont typeface="Arial" charset="0"/>
              <a:buNone/>
              <a:defRPr/>
            </a:pPr>
            <a:r>
              <a:rPr lang="en-CA" sz="2800" dirty="0" smtClean="0"/>
              <a:t>             </a:t>
            </a:r>
            <a:r>
              <a:rPr lang="en-CA" sz="2400" dirty="0" smtClean="0"/>
              <a:t>examining </a:t>
            </a:r>
            <a:r>
              <a:rPr lang="en-CA" sz="2400" dirty="0"/>
              <a:t>r</a:t>
            </a:r>
            <a:r>
              <a:rPr lang="en-CA" sz="2400" dirty="0" smtClean="0"/>
              <a:t>isk/prognosis</a:t>
            </a:r>
          </a:p>
          <a:p>
            <a:pPr lvl="1">
              <a:defRPr/>
            </a:pPr>
            <a:r>
              <a:rPr lang="en-CA" sz="2400" dirty="0" smtClean="0"/>
              <a:t>7- Special study designs in brief</a:t>
            </a:r>
            <a:endParaRPr lang="en-CA" dirty="0"/>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Practice 1</a:t>
            </a:r>
            <a:endParaRPr lang="en-CA" dirty="0"/>
          </a:p>
        </p:txBody>
      </p:sp>
      <p:sp>
        <p:nvSpPr>
          <p:cNvPr id="3" name="Content Placeholder 2"/>
          <p:cNvSpPr>
            <a:spLocks noGrp="1"/>
          </p:cNvSpPr>
          <p:nvPr>
            <p:ph idx="1"/>
          </p:nvPr>
        </p:nvSpPr>
        <p:spPr/>
        <p:txBody>
          <a:bodyPr/>
          <a:lstStyle/>
          <a:p>
            <a:pPr>
              <a:defRPr/>
            </a:pPr>
            <a:r>
              <a:rPr lang="en-CA" sz="2800" dirty="0" smtClean="0"/>
              <a:t>Given that anticoagulation appears to increase the risk of bleeding/intracranial </a:t>
            </a:r>
            <a:r>
              <a:rPr lang="en-CA" sz="2800" dirty="0" err="1" smtClean="0"/>
              <a:t>hemorrage</a:t>
            </a:r>
            <a:r>
              <a:rPr lang="en-CA" sz="2800" dirty="0" smtClean="0"/>
              <a:t>, unable to randomize</a:t>
            </a:r>
          </a:p>
          <a:p>
            <a:pPr>
              <a:defRPr/>
            </a:pPr>
            <a:r>
              <a:rPr lang="en-CA" sz="2800" dirty="0" smtClean="0"/>
              <a:t>Prospective cohort – good approach, follow </a:t>
            </a:r>
            <a:r>
              <a:rPr lang="en-CA" sz="2800" dirty="0"/>
              <a:t>I</a:t>
            </a:r>
            <a:r>
              <a:rPr lang="en-CA" sz="2800" dirty="0" smtClean="0"/>
              <a:t>E cases forward and compare those treated with antibiotics only and those also treated with heparin for another indication </a:t>
            </a:r>
          </a:p>
          <a:p>
            <a:pPr>
              <a:defRPr/>
            </a:pPr>
            <a:r>
              <a:rPr lang="en-CA" sz="2800" dirty="0" smtClean="0"/>
              <a:t>May require multi-site study to recruit enough participants in a reasonable time frame</a:t>
            </a:r>
          </a:p>
          <a:p>
            <a:pPr>
              <a:defRPr/>
            </a:pPr>
            <a:endParaRPr lang="en-CA" sz="2800" dirty="0" smtClean="0"/>
          </a:p>
          <a:p>
            <a:pPr>
              <a:defRPr/>
            </a:pPr>
            <a:endParaRPr lang="en-CA" sz="2800" dirty="0" smtClean="0"/>
          </a:p>
          <a:p>
            <a:pPr>
              <a:defRPr/>
            </a:pPr>
            <a:endParaRPr lang="en-CA" sz="2800" dirty="0" smtClean="0"/>
          </a:p>
          <a:p>
            <a:pPr>
              <a:buFont typeface="Arial" charset="0"/>
              <a:buNone/>
              <a:defRPr/>
            </a:pPr>
            <a:endParaRPr lang="en-CA" sz="2800" dirty="0" smtClean="0"/>
          </a:p>
          <a:p>
            <a:pPr>
              <a:defRPr/>
            </a:pPr>
            <a:endParaRPr lang="en-CA"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674" y="304800"/>
            <a:ext cx="8389813" cy="1216025"/>
          </a:xfrm>
        </p:spPr>
        <p:txBody>
          <a:bodyPr/>
          <a:lstStyle/>
          <a:p>
            <a:pPr>
              <a:defRPr/>
            </a:pPr>
            <a:r>
              <a:rPr lang="en-CA" sz="3400" dirty="0" smtClean="0"/>
              <a:t>Practice 1: Considerations in study design</a:t>
            </a:r>
            <a:endParaRPr lang="en-CA" sz="3400" dirty="0"/>
          </a:p>
        </p:txBody>
      </p:sp>
      <p:sp>
        <p:nvSpPr>
          <p:cNvPr id="3" name="Content Placeholder 2"/>
          <p:cNvSpPr>
            <a:spLocks noGrp="1"/>
          </p:cNvSpPr>
          <p:nvPr>
            <p:ph idx="1"/>
          </p:nvPr>
        </p:nvSpPr>
        <p:spPr>
          <a:xfrm>
            <a:off x="503040" y="1700808"/>
            <a:ext cx="8640960" cy="4498975"/>
          </a:xfrm>
        </p:spPr>
        <p:txBody>
          <a:bodyPr/>
          <a:lstStyle/>
          <a:p>
            <a:pPr>
              <a:defRPr/>
            </a:pPr>
            <a:r>
              <a:rPr lang="en-CA" sz="2200" dirty="0" smtClean="0"/>
              <a:t>FINER</a:t>
            </a:r>
          </a:p>
          <a:p>
            <a:pPr lvl="1">
              <a:defRPr/>
            </a:pPr>
            <a:r>
              <a:rPr lang="en-CA" sz="2200" dirty="0" smtClean="0"/>
              <a:t>F –  Is it feasible?</a:t>
            </a:r>
          </a:p>
          <a:p>
            <a:pPr lvl="2">
              <a:defRPr/>
            </a:pPr>
            <a:r>
              <a:rPr lang="en-CA" sz="2000" dirty="0"/>
              <a:t>A</a:t>
            </a:r>
            <a:r>
              <a:rPr lang="en-CA" sz="2000" dirty="0" smtClean="0"/>
              <a:t>dequate subjects, adequate expertise, affordable in terms of both time and money, manageable scope</a:t>
            </a:r>
          </a:p>
          <a:p>
            <a:pPr lvl="1">
              <a:defRPr/>
            </a:pPr>
            <a:r>
              <a:rPr lang="en-CA" sz="2200" dirty="0" smtClean="0"/>
              <a:t>I –   Is it interesting? </a:t>
            </a:r>
          </a:p>
          <a:p>
            <a:pPr lvl="1">
              <a:defRPr/>
            </a:pPr>
            <a:r>
              <a:rPr lang="en-CA" sz="2200" dirty="0" smtClean="0"/>
              <a:t>N –  Is it novel?</a:t>
            </a:r>
          </a:p>
          <a:p>
            <a:pPr lvl="1">
              <a:defRPr/>
            </a:pPr>
            <a:r>
              <a:rPr lang="en-CA" sz="2200" dirty="0" smtClean="0"/>
              <a:t>E –  Is it ethical?</a:t>
            </a:r>
          </a:p>
          <a:p>
            <a:pPr lvl="2">
              <a:defRPr/>
            </a:pPr>
            <a:r>
              <a:rPr lang="en-CA" sz="2000" dirty="0" smtClean="0"/>
              <a:t>Risk of treatment versus not treating / clinical equipoise; is the issue worthy of investment/taking resources from other areas</a:t>
            </a:r>
          </a:p>
          <a:p>
            <a:pPr lvl="1">
              <a:defRPr/>
            </a:pPr>
            <a:r>
              <a:rPr lang="en-CA" sz="2200" dirty="0" smtClean="0"/>
              <a:t>R – Is it relevant? To whom/what?</a:t>
            </a:r>
          </a:p>
          <a:p>
            <a:pPr lvl="2">
              <a:defRPr/>
            </a:pPr>
            <a:r>
              <a:rPr lang="en-CA" sz="2000" dirty="0" smtClean="0"/>
              <a:t>Science, clinicians, health policy, future research</a:t>
            </a:r>
          </a:p>
          <a:p>
            <a:pPr lvl="2">
              <a:buFont typeface="Arial" charset="0"/>
              <a:buNone/>
              <a:defRPr/>
            </a:pPr>
            <a:endParaRPr lang="en-CA" sz="2000" dirty="0" smtClean="0"/>
          </a:p>
          <a:p>
            <a:pPr>
              <a:defRPr/>
            </a:pPr>
            <a:endParaRPr lang="en-CA" sz="2800" dirty="0" smtClean="0"/>
          </a:p>
          <a:p>
            <a:pPr>
              <a:defRPr/>
            </a:pPr>
            <a:endParaRPr lang="en-CA" sz="2800" dirty="0" smtClean="0"/>
          </a:p>
          <a:p>
            <a:pPr>
              <a:buFont typeface="Arial" charset="0"/>
              <a:buNone/>
              <a:defRPr/>
            </a:pPr>
            <a:endParaRPr lang="en-CA" sz="2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Practice 2</a:t>
            </a:r>
            <a:endParaRPr lang="en-CA" dirty="0"/>
          </a:p>
        </p:txBody>
      </p:sp>
      <p:sp>
        <p:nvSpPr>
          <p:cNvPr id="3" name="Content Placeholder 2"/>
          <p:cNvSpPr>
            <a:spLocks noGrp="1"/>
          </p:cNvSpPr>
          <p:nvPr>
            <p:ph idx="1"/>
          </p:nvPr>
        </p:nvSpPr>
        <p:spPr>
          <a:xfrm>
            <a:off x="539552" y="1988840"/>
            <a:ext cx="8001000" cy="4267200"/>
          </a:xfrm>
        </p:spPr>
        <p:txBody>
          <a:bodyPr/>
          <a:lstStyle/>
          <a:p>
            <a:pPr>
              <a:defRPr/>
            </a:pPr>
            <a:r>
              <a:rPr lang="en-CA" sz="2800" dirty="0" smtClean="0"/>
              <a:t>At your hospital, children who present with fever are given acetaminophen at triage. You wonder if doing the same for children with minor injuries likely to need stitches will improve pain control in addition to regular measures (local anaesthetic)</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Practice 2</a:t>
            </a:r>
            <a:endParaRPr lang="en-CA" dirty="0"/>
          </a:p>
        </p:txBody>
      </p:sp>
      <p:sp>
        <p:nvSpPr>
          <p:cNvPr id="3" name="Content Placeholder 2"/>
          <p:cNvSpPr>
            <a:spLocks noGrp="1"/>
          </p:cNvSpPr>
          <p:nvPr>
            <p:ph idx="1"/>
          </p:nvPr>
        </p:nvSpPr>
        <p:spPr>
          <a:xfrm>
            <a:off x="539552" y="1988840"/>
            <a:ext cx="8001000" cy="4267200"/>
          </a:xfrm>
        </p:spPr>
        <p:txBody>
          <a:bodyPr/>
          <a:lstStyle/>
          <a:p>
            <a:pPr>
              <a:defRPr/>
            </a:pPr>
            <a:r>
              <a:rPr lang="en-CA" sz="2800" dirty="0" smtClean="0"/>
              <a:t>PICOT </a:t>
            </a:r>
            <a:r>
              <a:rPr lang="en-CA" sz="2800" dirty="0"/>
              <a:t>question?</a:t>
            </a:r>
          </a:p>
          <a:p>
            <a:pPr>
              <a:defRPr/>
            </a:pPr>
            <a:endParaRPr lang="en-CA" sz="2800" dirty="0" smtClean="0"/>
          </a:p>
          <a:p>
            <a:pPr>
              <a:defRPr/>
            </a:pPr>
            <a:r>
              <a:rPr lang="en-CA" sz="2800" dirty="0" smtClean="0"/>
              <a:t>Search </a:t>
            </a:r>
            <a:r>
              <a:rPr lang="en-CA" sz="2800" dirty="0"/>
              <a:t>Terms?</a:t>
            </a:r>
          </a:p>
          <a:p>
            <a:pPr>
              <a:defRPr/>
            </a:pPr>
            <a:endParaRPr lang="en-CA" sz="2800" dirty="0" smtClean="0"/>
          </a:p>
          <a:p>
            <a:pPr>
              <a:defRPr/>
            </a:pPr>
            <a:r>
              <a:rPr lang="en-CA" sz="2800" dirty="0" smtClean="0"/>
              <a:t>Study </a:t>
            </a:r>
            <a:r>
              <a:rPr lang="en-CA" sz="2800" dirty="0"/>
              <a:t>Plan?</a:t>
            </a:r>
          </a:p>
          <a:p>
            <a:pPr>
              <a:defRPr/>
            </a:pPr>
            <a:endParaRPr lang="en-CA" sz="2800" dirty="0" smtClean="0"/>
          </a:p>
          <a:p>
            <a:pPr>
              <a:defRPr/>
            </a:pPr>
            <a:r>
              <a:rPr lang="en-CA" sz="2800" dirty="0" smtClean="0"/>
              <a:t>FINER</a:t>
            </a:r>
            <a:r>
              <a:rPr lang="en-CA" sz="2800" dirty="0"/>
              <a:t>?</a:t>
            </a:r>
          </a:p>
          <a:p>
            <a:pPr>
              <a:defRPr/>
            </a:pPr>
            <a:endParaRPr lang="en-CA" sz="2800" dirty="0" smtClean="0"/>
          </a:p>
        </p:txBody>
      </p:sp>
    </p:spTree>
    <p:extLst>
      <p:ext uri="{BB962C8B-B14F-4D97-AF65-F5344CB8AC3E}">
        <p14:creationId xmlns:p14="http://schemas.microsoft.com/office/powerpoint/2010/main" val="22147260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Practice 2</a:t>
            </a:r>
            <a:endParaRPr lang="en-CA" dirty="0"/>
          </a:p>
        </p:txBody>
      </p:sp>
      <p:sp>
        <p:nvSpPr>
          <p:cNvPr id="3" name="Content Placeholder 2"/>
          <p:cNvSpPr>
            <a:spLocks noGrp="1"/>
          </p:cNvSpPr>
          <p:nvPr>
            <p:ph idx="1"/>
          </p:nvPr>
        </p:nvSpPr>
        <p:spPr/>
        <p:txBody>
          <a:bodyPr/>
          <a:lstStyle/>
          <a:p>
            <a:pPr>
              <a:defRPr/>
            </a:pPr>
            <a:r>
              <a:rPr lang="en-CA" sz="2800" dirty="0" smtClean="0"/>
              <a:t>PICOT question: Does pre-treatment with </a:t>
            </a:r>
            <a:r>
              <a:rPr lang="en-CA" sz="2800" u="sng" dirty="0" smtClean="0"/>
              <a:t>acetaminophen </a:t>
            </a:r>
            <a:r>
              <a:rPr lang="en-CA" sz="2800" dirty="0" smtClean="0"/>
              <a:t>reduce </a:t>
            </a:r>
            <a:r>
              <a:rPr lang="en-CA" sz="2800" u="sng" dirty="0" smtClean="0"/>
              <a:t>pain</a:t>
            </a:r>
            <a:r>
              <a:rPr lang="en-CA" sz="2800" dirty="0" smtClean="0"/>
              <a:t> associated with minor </a:t>
            </a:r>
            <a:r>
              <a:rPr lang="en-CA" sz="2800" u="sng" dirty="0" smtClean="0"/>
              <a:t>laceration repair in children</a:t>
            </a:r>
            <a:r>
              <a:rPr lang="en-CA" sz="2800" dirty="0" smtClean="0"/>
              <a:t>?  (</a:t>
            </a:r>
            <a:r>
              <a:rPr lang="en-CA" sz="2800" u="sng" dirty="0" smtClean="0"/>
              <a:t>effectiveness</a:t>
            </a:r>
            <a:r>
              <a:rPr lang="en-CA" sz="2800" dirty="0" smtClean="0"/>
              <a:t>)</a:t>
            </a:r>
          </a:p>
          <a:p>
            <a:pPr>
              <a:defRPr/>
            </a:pPr>
            <a:r>
              <a:rPr lang="en-CA" sz="2800" dirty="0" smtClean="0"/>
              <a:t>RCT – compare standard treatment to acetaminophen on arrival; measure outcomes as pain scores during +/- post repair</a:t>
            </a:r>
          </a:p>
          <a:p>
            <a:pPr>
              <a:defRPr/>
            </a:pPr>
            <a:r>
              <a:rPr lang="en-CA" sz="2800" dirty="0" smtClean="0"/>
              <a:t>FINER</a:t>
            </a:r>
            <a:endParaRPr lang="en-CA" sz="28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References</a:t>
            </a:r>
            <a:endParaRPr lang="en-CA" dirty="0"/>
          </a:p>
        </p:txBody>
      </p:sp>
      <p:sp>
        <p:nvSpPr>
          <p:cNvPr id="3" name="Content Placeholder 2"/>
          <p:cNvSpPr>
            <a:spLocks noGrp="1"/>
          </p:cNvSpPr>
          <p:nvPr>
            <p:ph idx="1"/>
          </p:nvPr>
        </p:nvSpPr>
        <p:spPr>
          <a:xfrm>
            <a:off x="228600" y="1828800"/>
            <a:ext cx="8915400" cy="4498975"/>
          </a:xfrm>
        </p:spPr>
        <p:txBody>
          <a:bodyPr/>
          <a:lstStyle/>
          <a:p>
            <a:pPr>
              <a:defRPr/>
            </a:pPr>
            <a:r>
              <a:rPr lang="en-CA" sz="2800" dirty="0" smtClean="0"/>
              <a:t>Fletcher, R.H., and Fletcher, S.W. (2005) Clinical Epidemiology: </a:t>
            </a:r>
            <a:r>
              <a:rPr lang="en-CA" sz="2800" dirty="0"/>
              <a:t>T</a:t>
            </a:r>
            <a:r>
              <a:rPr lang="en-CA" sz="2800" dirty="0" smtClean="0"/>
              <a:t>he </a:t>
            </a:r>
            <a:r>
              <a:rPr lang="en-CA" sz="2800" dirty="0"/>
              <a:t>E</a:t>
            </a:r>
            <a:r>
              <a:rPr lang="en-CA" sz="2800" dirty="0" smtClean="0"/>
              <a:t>ssentials (4</a:t>
            </a:r>
            <a:r>
              <a:rPr lang="en-CA" sz="2800" baseline="30000" dirty="0" smtClean="0"/>
              <a:t>th</a:t>
            </a:r>
            <a:r>
              <a:rPr lang="en-CA" sz="2800" dirty="0" smtClean="0"/>
              <a:t> </a:t>
            </a:r>
            <a:r>
              <a:rPr lang="en-CA" sz="2800" dirty="0" err="1" smtClean="0"/>
              <a:t>ed</a:t>
            </a:r>
            <a:r>
              <a:rPr lang="en-CA" sz="2800" dirty="0" smtClean="0"/>
              <a:t>). </a:t>
            </a:r>
            <a:endParaRPr lang="en-CA" sz="2400" dirty="0" smtClean="0"/>
          </a:p>
          <a:p>
            <a:pPr>
              <a:defRPr/>
            </a:pPr>
            <a:r>
              <a:rPr lang="en-CA" sz="2800" dirty="0" smtClean="0"/>
              <a:t>Haynes, R.B., </a:t>
            </a:r>
            <a:r>
              <a:rPr lang="en-CA" sz="2800" dirty="0" err="1" smtClean="0"/>
              <a:t>Sackett</a:t>
            </a:r>
            <a:r>
              <a:rPr lang="en-CA" sz="2800" dirty="0" smtClean="0"/>
              <a:t>, D. L., </a:t>
            </a:r>
            <a:r>
              <a:rPr lang="en-CA" sz="2800" dirty="0" err="1" smtClean="0"/>
              <a:t>Guyatt</a:t>
            </a:r>
            <a:r>
              <a:rPr lang="en-CA" sz="2800" dirty="0" smtClean="0"/>
              <a:t>, G. H., and </a:t>
            </a:r>
            <a:r>
              <a:rPr lang="en-CA" sz="2800" dirty="0" err="1" smtClean="0"/>
              <a:t>Tugwell</a:t>
            </a:r>
            <a:r>
              <a:rPr lang="en-CA" sz="2800" dirty="0" smtClean="0"/>
              <a:t>, P. (2006). Clinical Epidemiology: How to do clinical practice research (3</a:t>
            </a:r>
            <a:r>
              <a:rPr lang="en-CA" sz="2800" baseline="30000" dirty="0" smtClean="0"/>
              <a:t>rd</a:t>
            </a:r>
            <a:r>
              <a:rPr lang="en-CA" sz="2800" dirty="0" smtClean="0"/>
              <a:t> </a:t>
            </a:r>
            <a:r>
              <a:rPr lang="en-CA" sz="2800" dirty="0" err="1" smtClean="0"/>
              <a:t>ed</a:t>
            </a:r>
            <a:r>
              <a:rPr lang="en-CA" sz="2800" dirty="0" smtClean="0"/>
              <a:t>). Chapter 1.</a:t>
            </a:r>
          </a:p>
          <a:p>
            <a:pPr>
              <a:defRPr/>
            </a:pPr>
            <a:r>
              <a:rPr lang="en-CA" sz="2800" dirty="0" err="1" smtClean="0"/>
              <a:t>Hulley</a:t>
            </a:r>
            <a:r>
              <a:rPr lang="en-CA" sz="2800" dirty="0" smtClean="0"/>
              <a:t>, S. B., Cummings, S. R., Browner, W. S., Grady, D. G., and Newman, T. B. (2007) Designing Clinical Research (3</a:t>
            </a:r>
            <a:r>
              <a:rPr lang="en-CA" sz="2800" baseline="30000" dirty="0" smtClean="0"/>
              <a:t>rd</a:t>
            </a:r>
            <a:r>
              <a:rPr lang="en-CA" sz="2800" dirty="0" smtClean="0"/>
              <a:t> </a:t>
            </a:r>
            <a:r>
              <a:rPr lang="en-CA" sz="2800" dirty="0" err="1" smtClean="0"/>
              <a:t>ed</a:t>
            </a:r>
            <a:r>
              <a:rPr lang="en-CA" sz="2800" dirty="0" smtClean="0"/>
              <a:t>). Chapter 1 &amp; 2.</a:t>
            </a:r>
            <a:endParaRPr lang="en-CA"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Objectives</a:t>
            </a:r>
            <a:endParaRPr lang="en-CA" dirty="0"/>
          </a:p>
        </p:txBody>
      </p:sp>
      <p:sp>
        <p:nvSpPr>
          <p:cNvPr id="3" name="Content Placeholder 2"/>
          <p:cNvSpPr>
            <a:spLocks noGrp="1"/>
          </p:cNvSpPr>
          <p:nvPr>
            <p:ph idx="1"/>
          </p:nvPr>
        </p:nvSpPr>
        <p:spPr>
          <a:xfrm>
            <a:off x="617379" y="1988840"/>
            <a:ext cx="8540750" cy="4498975"/>
          </a:xfrm>
        </p:spPr>
        <p:txBody>
          <a:bodyPr/>
          <a:lstStyle/>
          <a:p>
            <a:pPr eaLnBrk="1" hangingPunct="1">
              <a:defRPr/>
            </a:pPr>
            <a:r>
              <a:rPr lang="en-US" dirty="0" smtClean="0"/>
              <a:t>To define clinical </a:t>
            </a:r>
            <a:r>
              <a:rPr lang="en-US" dirty="0"/>
              <a:t>e</a:t>
            </a:r>
            <a:r>
              <a:rPr lang="en-US" dirty="0" smtClean="0"/>
              <a:t>pidemiology &amp; its role in clinical medicine</a:t>
            </a:r>
          </a:p>
          <a:p>
            <a:pPr eaLnBrk="1" hangingPunct="1">
              <a:defRPr/>
            </a:pPr>
            <a:r>
              <a:rPr lang="en-US" dirty="0" smtClean="0"/>
              <a:t>To develop an approach to formulating good search/research questions and to developing a research plan</a:t>
            </a:r>
          </a:p>
          <a:p>
            <a:pPr eaLnBrk="1" hangingPunct="1">
              <a:defRPr/>
            </a:pPr>
            <a:r>
              <a:rPr lang="en-US" dirty="0" smtClean="0"/>
              <a:t>To introduce the basic categories of study designs</a:t>
            </a:r>
          </a:p>
          <a:p>
            <a:pPr eaLnBrk="1" hangingPunct="1">
              <a:defRPr/>
            </a:pPr>
            <a:endParaRPr lang="en-US" dirty="0" smtClean="0"/>
          </a:p>
          <a:p>
            <a:pPr>
              <a:defRPr/>
            </a:pPr>
            <a:endParaRPr lang="en-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8001000" cy="1216025"/>
          </a:xfrm>
        </p:spPr>
        <p:txBody>
          <a:bodyPr/>
          <a:lstStyle/>
          <a:p>
            <a:pPr>
              <a:defRPr/>
            </a:pPr>
            <a:endParaRPr lang="en-CA" dirty="0"/>
          </a:p>
        </p:txBody>
      </p:sp>
      <p:sp>
        <p:nvSpPr>
          <p:cNvPr id="3" name="Content Placeholder 2"/>
          <p:cNvSpPr>
            <a:spLocks noGrp="1"/>
          </p:cNvSpPr>
          <p:nvPr>
            <p:ph idx="1"/>
          </p:nvPr>
        </p:nvSpPr>
        <p:spPr>
          <a:xfrm>
            <a:off x="323528" y="1844824"/>
            <a:ext cx="8540750" cy="4498975"/>
          </a:xfrm>
        </p:spPr>
        <p:txBody>
          <a:bodyPr/>
          <a:lstStyle/>
          <a:p>
            <a:pPr marL="0" indent="0" algn="ctr">
              <a:buNone/>
              <a:defRPr/>
            </a:pPr>
            <a:endParaRPr lang="en-CA" dirty="0" smtClean="0"/>
          </a:p>
          <a:p>
            <a:pPr marL="0" indent="0" algn="ctr">
              <a:buNone/>
              <a:defRPr/>
            </a:pPr>
            <a:r>
              <a:rPr lang="en-CA" sz="4800" dirty="0" err="1" smtClean="0"/>
              <a:t>Epi</a:t>
            </a:r>
            <a:r>
              <a:rPr lang="en-CA" sz="4800" dirty="0" smtClean="0"/>
              <a:t> vs. </a:t>
            </a:r>
            <a:r>
              <a:rPr lang="en-CA" sz="4800" dirty="0" err="1" smtClean="0"/>
              <a:t>Clin</a:t>
            </a:r>
            <a:r>
              <a:rPr lang="en-CA" sz="4800" dirty="0" smtClean="0"/>
              <a:t> </a:t>
            </a:r>
            <a:r>
              <a:rPr lang="en-CA" sz="4800" dirty="0" err="1" smtClean="0"/>
              <a:t>Epi</a:t>
            </a:r>
            <a:endParaRPr lang="en-CA" sz="4800" dirty="0" smtClean="0"/>
          </a:p>
          <a:p>
            <a:pPr marL="0" indent="0" algn="ctr">
              <a:buNone/>
              <a:defRPr/>
            </a:pPr>
            <a:endParaRPr lang="en-CA" sz="4800" dirty="0"/>
          </a:p>
          <a:p>
            <a:pPr marL="0" indent="0" algn="ctr">
              <a:buNone/>
              <a:defRPr/>
            </a:pPr>
            <a:r>
              <a:rPr lang="en-CA" sz="4400" dirty="0" smtClean="0"/>
              <a:t>What’s the difference?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sz="4000" dirty="0" smtClean="0"/>
              <a:t>Epidemiology</a:t>
            </a:r>
            <a:r>
              <a:rPr lang="en-CA" sz="4000" dirty="0"/>
              <a:t> </a:t>
            </a:r>
            <a:r>
              <a:rPr lang="en-CA" sz="4000" dirty="0" smtClean="0"/>
              <a:t>is….</a:t>
            </a:r>
            <a:endParaRPr lang="en-CA" sz="4000" dirty="0"/>
          </a:p>
        </p:txBody>
      </p:sp>
      <p:sp>
        <p:nvSpPr>
          <p:cNvPr id="3" name="Content Placeholder 2"/>
          <p:cNvSpPr>
            <a:spLocks noGrp="1"/>
          </p:cNvSpPr>
          <p:nvPr>
            <p:ph idx="1"/>
          </p:nvPr>
        </p:nvSpPr>
        <p:spPr/>
        <p:txBody>
          <a:bodyPr/>
          <a:lstStyle/>
          <a:p>
            <a:pPr marL="342900" lvl="1" indent="-342900">
              <a:buClr>
                <a:schemeClr val="hlink"/>
              </a:buClr>
              <a:buSzPct val="80000"/>
              <a:buFont typeface="Arial" charset="0"/>
              <a:buChar char="►"/>
              <a:defRPr/>
            </a:pPr>
            <a:endParaRPr lang="en-US" dirty="0" smtClean="0"/>
          </a:p>
          <a:p>
            <a:pPr marL="342900" lvl="1" indent="-342900">
              <a:buClr>
                <a:schemeClr val="hlink"/>
              </a:buClr>
              <a:buSzPct val="80000"/>
              <a:buFont typeface="Arial" charset="0"/>
              <a:buChar char="►"/>
              <a:defRPr/>
            </a:pPr>
            <a:r>
              <a:rPr lang="en-US" dirty="0" smtClean="0"/>
              <a:t>The </a:t>
            </a:r>
            <a:r>
              <a:rPr lang="en-CA" dirty="0" smtClean="0"/>
              <a:t>branch of medicine that deals with the study of the causes, distribution, and control of disease in human </a:t>
            </a:r>
            <a:r>
              <a:rPr lang="en-CA" u="sng" dirty="0" smtClean="0"/>
              <a:t>populations</a:t>
            </a:r>
          </a:p>
          <a:p>
            <a:pPr marL="342900" lvl="1" indent="-342900">
              <a:buClr>
                <a:schemeClr val="hlink"/>
              </a:buClr>
              <a:buSzPct val="80000"/>
              <a:buFont typeface="Arial" charset="0"/>
              <a:buChar char="►"/>
              <a:defRPr/>
            </a:pPr>
            <a:endParaRPr lang="en-CA" b="1" dirty="0" smtClean="0"/>
          </a:p>
          <a:p>
            <a:pPr marL="342900" lvl="1" indent="-342900">
              <a:buClr>
                <a:schemeClr val="hlink"/>
              </a:buClr>
              <a:buSzPct val="80000"/>
              <a:buFont typeface="Arial" charset="0"/>
              <a:buChar char="►"/>
              <a:defRPr/>
            </a:pPr>
            <a:r>
              <a:rPr lang="en-CA" dirty="0" smtClean="0"/>
              <a:t>The foundation of public health</a:t>
            </a:r>
          </a:p>
          <a:p>
            <a:pPr marL="342900" lvl="1" indent="-342900">
              <a:buClr>
                <a:schemeClr val="hlink"/>
              </a:buClr>
              <a:buSzPct val="80000"/>
              <a:buFont typeface="Arial" charset="0"/>
              <a:buChar char="►"/>
              <a:defRPr/>
            </a:pPr>
            <a:endParaRPr lang="en-CA" b="1" dirty="0" smtClean="0"/>
          </a:p>
          <a:p>
            <a:pPr marL="342900" lvl="1" indent="-342900">
              <a:buClr>
                <a:schemeClr val="hlink"/>
              </a:buClr>
              <a:buSzPct val="80000"/>
              <a:buFont typeface="Arial" charset="0"/>
              <a:buChar char="►"/>
              <a:defRPr/>
            </a:pPr>
            <a:endParaRPr lang="en-CA" b="1" dirty="0" smtClean="0"/>
          </a:p>
          <a:p>
            <a:pPr>
              <a:defRPr/>
            </a:pPr>
            <a:endParaRPr lang="en-C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540750" cy="1143000"/>
          </a:xfrm>
        </p:spPr>
        <p:txBody>
          <a:bodyPr/>
          <a:lstStyle/>
          <a:p>
            <a:pPr>
              <a:defRPr/>
            </a:pPr>
            <a:r>
              <a:rPr lang="en-CA" sz="4000" dirty="0" smtClean="0"/>
              <a:t>Clinical Epidemiology is…</a:t>
            </a:r>
            <a:endParaRPr lang="en-CA" sz="4000" dirty="0"/>
          </a:p>
        </p:txBody>
      </p:sp>
      <p:sp>
        <p:nvSpPr>
          <p:cNvPr id="3" name="Content Placeholder 2"/>
          <p:cNvSpPr>
            <a:spLocks noGrp="1"/>
          </p:cNvSpPr>
          <p:nvPr>
            <p:ph idx="1"/>
          </p:nvPr>
        </p:nvSpPr>
        <p:spPr/>
        <p:txBody>
          <a:bodyPr/>
          <a:lstStyle/>
          <a:p>
            <a:pPr>
              <a:defRPr/>
            </a:pPr>
            <a:endParaRPr lang="en-CA" sz="2800" dirty="0" smtClean="0"/>
          </a:p>
          <a:p>
            <a:pPr>
              <a:defRPr/>
            </a:pPr>
            <a:r>
              <a:rPr lang="en-CA" sz="2800" dirty="0" smtClean="0"/>
              <a:t>The application of epidemiological methods to the study of problems bearing on the care of </a:t>
            </a:r>
            <a:r>
              <a:rPr lang="en-CA" sz="2800" u="sng" dirty="0" smtClean="0"/>
              <a:t>individuals or groups </a:t>
            </a:r>
            <a:r>
              <a:rPr lang="en-CA" sz="2800" dirty="0" smtClean="0"/>
              <a:t>of patients</a:t>
            </a:r>
          </a:p>
          <a:p>
            <a:pPr>
              <a:defRPr/>
            </a:pPr>
            <a:endParaRPr lang="en-CA" sz="2800" dirty="0" smtClean="0"/>
          </a:p>
          <a:p>
            <a:pPr>
              <a:defRPr/>
            </a:pPr>
            <a:r>
              <a:rPr lang="en-CA" sz="2800" dirty="0" smtClean="0"/>
              <a:t>The foundation of </a:t>
            </a:r>
            <a:r>
              <a:rPr lang="en-CA" sz="2800" u="sng" dirty="0"/>
              <a:t>e</a:t>
            </a:r>
            <a:r>
              <a:rPr lang="en-CA" sz="2800" u="sng" dirty="0" smtClean="0"/>
              <a:t>vidence-based</a:t>
            </a:r>
            <a:r>
              <a:rPr lang="en-CA" sz="2800" dirty="0" smtClean="0"/>
              <a:t> </a:t>
            </a:r>
            <a:r>
              <a:rPr lang="en-CA" sz="2800" dirty="0"/>
              <a:t>m</a:t>
            </a:r>
            <a:r>
              <a:rPr lang="en-CA" sz="2800" dirty="0" smtClean="0"/>
              <a:t>edicine</a:t>
            </a:r>
          </a:p>
          <a:p>
            <a:pPr>
              <a:defRPr/>
            </a:pPr>
            <a:endParaRPr lang="en-CA" sz="2800" dirty="0"/>
          </a:p>
        </p:txBody>
      </p:sp>
    </p:spTree>
  </p:cSld>
  <p:clrMapOvr>
    <a:masterClrMapping/>
  </p:clrMapOvr>
</p:sld>
</file>

<file path=ppt/theme/theme1.xml><?xml version="1.0" encoding="utf-8"?>
<a:theme xmlns:a="http://schemas.openxmlformats.org/drawingml/2006/main" name="GHEM Presentation Template (old)">
  <a:themeElements>
    <a:clrScheme name="GHEM Template 7.potx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GHEM Template 7.potx">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GHEM Template 7.potx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GHEM Template 7.potx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GHEM Template 7.potx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GHEM Template 7.potx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GHEM Template 7.potx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GHEM Template 7.potx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GHEM Template 7.potx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GHEM Template 7.potx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GHEM Template 7.potx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GHEMPresentation Template (FINAL15).potx</Template>
  <TotalTime>1388</TotalTime>
  <Words>3021</Words>
  <Application>Microsoft Macintosh PowerPoint</Application>
  <PresentationFormat>On-screen Show (4:3)</PresentationFormat>
  <Paragraphs>453</Paragraphs>
  <Slides>55</Slides>
  <Notes>55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57" baseType="lpstr">
      <vt:lpstr>GHEM Presentation Template (old)</vt:lpstr>
      <vt:lpstr>Document</vt:lpstr>
      <vt:lpstr>    Clinical Epidemiology Asking Good Questions &amp; Developing A Research Plan  Lisa Puchalski Ritchie MD, FRCPC EM, PhD</vt:lpstr>
      <vt:lpstr> Outline</vt:lpstr>
      <vt:lpstr> Course Objectives</vt:lpstr>
      <vt:lpstr> Course Objectives</vt:lpstr>
      <vt:lpstr>Course Outline</vt:lpstr>
      <vt:lpstr>Objectives</vt:lpstr>
      <vt:lpstr>PowerPoint Presentation</vt:lpstr>
      <vt:lpstr>Epidemiology is….</vt:lpstr>
      <vt:lpstr>Clinical Epidemiology is…</vt:lpstr>
      <vt:lpstr>Why study clin epi?</vt:lpstr>
      <vt:lpstr>What is evidence-based medicine?</vt:lpstr>
      <vt:lpstr>Questions?</vt:lpstr>
      <vt:lpstr>     “It is not the answer that enlightens, but the question”      - Eugene Ionesco</vt:lpstr>
      <vt:lpstr>Asking Good Questions</vt:lpstr>
      <vt:lpstr>From initial query to research question</vt:lpstr>
      <vt:lpstr>Formulating a Research Question</vt:lpstr>
      <vt:lpstr>Literature Review</vt:lpstr>
      <vt:lpstr>Clinical Scenario 1</vt:lpstr>
      <vt:lpstr>Clinical Scenario 1</vt:lpstr>
      <vt:lpstr>Elements of literature search</vt:lpstr>
      <vt:lpstr>Literature Review</vt:lpstr>
      <vt:lpstr>The FINER elements of good research questions</vt:lpstr>
      <vt:lpstr>Asking Good Questions: Final Points</vt:lpstr>
      <vt:lpstr>Developing a Research Plan</vt:lpstr>
      <vt:lpstr>Developing a Research Plan</vt:lpstr>
      <vt:lpstr>Questions?</vt:lpstr>
      <vt:lpstr>Overview of Study Designs</vt:lpstr>
      <vt:lpstr>Experimental vs Non-experimental</vt:lpstr>
      <vt:lpstr>Prospective vs Retrospective</vt:lpstr>
      <vt:lpstr>Quantitative vs Qualitative</vt:lpstr>
      <vt:lpstr>Descriptive vs Analytical*</vt:lpstr>
      <vt:lpstr>Choosing the right study design</vt:lpstr>
      <vt:lpstr>Practice with study designs</vt:lpstr>
      <vt:lpstr>Practice with study designs</vt:lpstr>
      <vt:lpstr>Practice with study designs</vt:lpstr>
      <vt:lpstr>Practice with study designs</vt:lpstr>
      <vt:lpstr>Practice with study designs</vt:lpstr>
      <vt:lpstr>Questions ?</vt:lpstr>
      <vt:lpstr>Research Ethics </vt:lpstr>
      <vt:lpstr>Research Ethics </vt:lpstr>
      <vt:lpstr>A Note on Research Ethics</vt:lpstr>
      <vt:lpstr>Questions?</vt:lpstr>
      <vt:lpstr>Practice 1</vt:lpstr>
      <vt:lpstr>Practice 1</vt:lpstr>
      <vt:lpstr>Practice 1</vt:lpstr>
      <vt:lpstr>Practice 1 </vt:lpstr>
      <vt:lpstr>Practice 1</vt:lpstr>
      <vt:lpstr>Practice 1 </vt:lpstr>
      <vt:lpstr>Practice 1</vt:lpstr>
      <vt:lpstr>Practice 1</vt:lpstr>
      <vt:lpstr>Practice 1: Considerations in study design</vt:lpstr>
      <vt:lpstr>Practice 2</vt:lpstr>
      <vt:lpstr>Practice 2</vt:lpstr>
      <vt:lpstr>Practice 2</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 epi 1</dc:title>
  <dc:creator>HP Authorized Customer</dc:creator>
  <cp:lastModifiedBy>Elayna Fremes</cp:lastModifiedBy>
  <cp:revision>314</cp:revision>
  <dcterms:created xsi:type="dcterms:W3CDTF">2010-09-16T13:47:36Z</dcterms:created>
  <dcterms:modified xsi:type="dcterms:W3CDTF">2016-01-14T18:08:59Z</dcterms:modified>
</cp:coreProperties>
</file>