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embeddings/oleObject1.bin" ContentType="application/vnd.openxmlformats-officedocument.oleObject"/>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2" r:id="rId1"/>
  </p:sldMasterIdLst>
  <p:notesMasterIdLst>
    <p:notesMasterId r:id="rId32"/>
  </p:notesMasterIdLst>
  <p:sldIdLst>
    <p:sldId id="283" r:id="rId2"/>
    <p:sldId id="284" r:id="rId3"/>
    <p:sldId id="285" r:id="rId4"/>
    <p:sldId id="286" r:id="rId5"/>
    <p:sldId id="287" r:id="rId6"/>
    <p:sldId id="288" r:id="rId7"/>
    <p:sldId id="289" r:id="rId8"/>
    <p:sldId id="290" r:id="rId9"/>
    <p:sldId id="291" r:id="rId10"/>
    <p:sldId id="292" r:id="rId11"/>
    <p:sldId id="309" r:id="rId12"/>
    <p:sldId id="293" r:id="rId13"/>
    <p:sldId id="310" r:id="rId14"/>
    <p:sldId id="294" r:id="rId15"/>
    <p:sldId id="311" r:id="rId16"/>
    <p:sldId id="295" r:id="rId17"/>
    <p:sldId id="296" r:id="rId18"/>
    <p:sldId id="297" r:id="rId19"/>
    <p:sldId id="298" r:id="rId20"/>
    <p:sldId id="300" r:id="rId21"/>
    <p:sldId id="301" r:id="rId22"/>
    <p:sldId id="302" r:id="rId23"/>
    <p:sldId id="303" r:id="rId24"/>
    <p:sldId id="304" r:id="rId25"/>
    <p:sldId id="305" r:id="rId26"/>
    <p:sldId id="306" r:id="rId27"/>
    <p:sldId id="307" r:id="rId28"/>
    <p:sldId id="308" r:id="rId29"/>
    <p:sldId id="312" r:id="rId30"/>
    <p:sldId id="313" r:id="rId31"/>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herine Smith"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391" autoAdjust="0"/>
  </p:normalViewPr>
  <p:slideViewPr>
    <p:cSldViewPr>
      <p:cViewPr>
        <p:scale>
          <a:sx n="81" d="100"/>
          <a:sy n="81" d="100"/>
        </p:scale>
        <p:origin x="-2400" y="-6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1267" name="Rectangle 3"/>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1269" name="Rectangle 5"/>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1271" name="Rectangle 7"/>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lvl1pPr algn="r">
              <a:defRPr sz="1200"/>
            </a:lvl1pPr>
          </a:lstStyle>
          <a:p>
            <a:pPr>
              <a:defRPr/>
            </a:pPr>
            <a:fld id="{67F40F0C-0E23-5443-9F46-E95DDFFDEA8A}" type="slidenum">
              <a:rPr lang="en-US"/>
              <a:pPr>
                <a:defRPr/>
              </a:pPr>
              <a:t>‹#›</a:t>
            </a:fld>
            <a:endParaRPr lang="en-US"/>
          </a:p>
        </p:txBody>
      </p:sp>
    </p:spTree>
    <p:extLst>
      <p:ext uri="{BB962C8B-B14F-4D97-AF65-F5344CB8AC3E}">
        <p14:creationId xmlns:p14="http://schemas.microsoft.com/office/powerpoint/2010/main" val="36669182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EC9A9A4F-1BC3-2549-BC1D-BD210A8351DD}" type="slidenum">
              <a:rPr lang="en-US" sz="1200"/>
              <a:pPr/>
              <a:t>1</a:t>
            </a:fld>
            <a:endParaRPr lang="en-US" sz="120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337D6EF9-DD3A-E945-A8AC-4CB2EECCEF56}" type="slidenum">
              <a:rPr lang="en-US" sz="1200"/>
              <a:pPr/>
              <a:t>12</a:t>
            </a:fld>
            <a:endParaRPr 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u="sng" dirty="0" smtClean="0">
                <a:latin typeface="Times New Roman" charset="0"/>
              </a:rPr>
              <a:t>Supplementary Information</a:t>
            </a:r>
          </a:p>
          <a:p>
            <a:pPr eaLnBrk="1" hangingPunct="1"/>
            <a:r>
              <a:rPr lang="en-US" b="1" dirty="0" smtClean="0">
                <a:latin typeface="Times New Roman" charset="0"/>
              </a:rPr>
              <a:t>Notes:</a:t>
            </a:r>
          </a:p>
          <a:p>
            <a:pPr eaLnBrk="1" hangingPunct="1"/>
            <a:r>
              <a:rPr lang="en-US" dirty="0" smtClean="0">
                <a:latin typeface="Times New Roman" charset="0"/>
              </a:rPr>
              <a:t>If the needle abuts the femoral head, withdraw a few mm and redirect slightly more cranially</a:t>
            </a:r>
          </a:p>
          <a:p>
            <a:pPr eaLnBrk="1" hangingPunct="1"/>
            <a:endParaRPr lang="en-US" b="1" dirty="0" smtClean="0">
              <a:latin typeface="Times New Roman" charset="0"/>
            </a:endParaRPr>
          </a:p>
          <a:p>
            <a:pPr eaLnBrk="1" hangingPunct="1"/>
            <a:r>
              <a:rPr lang="en-US" b="1" dirty="0" smtClean="0">
                <a:latin typeface="Times New Roman" charset="0"/>
              </a:rPr>
              <a:t>Instructions:</a:t>
            </a:r>
          </a:p>
          <a:p>
            <a:pPr eaLnBrk="1" hangingPunct="1"/>
            <a:r>
              <a:rPr lang="en-US" dirty="0" smtClean="0">
                <a:latin typeface="Times New Roman" charset="0"/>
              </a:rPr>
              <a:t>Demonstrate to the students the landmarks and patient positioning.</a:t>
            </a:r>
          </a:p>
          <a:p>
            <a:pPr eaLnBrk="1" hangingPunct="1"/>
            <a:r>
              <a:rPr lang="en-US" dirty="0" smtClean="0">
                <a:latin typeface="Times New Roman" charset="0"/>
              </a:rPr>
              <a:t>Have the students practice </a:t>
            </a:r>
            <a:r>
              <a:rPr lang="en-US" dirty="0" err="1" smtClean="0">
                <a:latin typeface="Times New Roman" charset="0"/>
              </a:rPr>
              <a:t>landmarking</a:t>
            </a:r>
            <a:r>
              <a:rPr lang="en-US" dirty="0" smtClean="0">
                <a:latin typeface="Times New Roman" charset="0"/>
              </a:rPr>
              <a:t> on themselves or each other</a:t>
            </a:r>
          </a:p>
          <a:p>
            <a:pPr eaLnBrk="1" hangingPunct="1"/>
            <a:endParaRPr lang="en-US" b="1" dirty="0" smtClean="0">
              <a:latin typeface="Times New Roman" charset="0"/>
            </a:endParaRPr>
          </a:p>
          <a:p>
            <a:pPr eaLnBrk="1" hangingPunct="1"/>
            <a:r>
              <a:rPr lang="en-US" b="0" u="sng" dirty="0" smtClean="0">
                <a:latin typeface="Times New Roman" charset="0"/>
              </a:rPr>
              <a:t>Before proceeding to next slide:</a:t>
            </a:r>
          </a:p>
          <a:p>
            <a:pPr eaLnBrk="1" hangingPunct="1"/>
            <a:r>
              <a:rPr lang="en-US" dirty="0" smtClean="0">
                <a:latin typeface="Times New Roman" charset="0"/>
              </a:rPr>
              <a:t>Ask the students to describe the landmarks and approach to </a:t>
            </a:r>
            <a:r>
              <a:rPr lang="en-US" dirty="0" err="1" smtClean="0">
                <a:latin typeface="Times New Roman" charset="0"/>
              </a:rPr>
              <a:t>arthrocentesis</a:t>
            </a:r>
            <a:r>
              <a:rPr lang="en-US" dirty="0" smtClean="0">
                <a:latin typeface="Times New Roman" charset="0"/>
              </a:rPr>
              <a:t> of the knee</a:t>
            </a:r>
          </a:p>
          <a:p>
            <a:pPr eaLnBrk="1" hangingPunct="1"/>
            <a:endParaRPr lang="en-US" b="1" dirty="0" smtClean="0">
              <a:latin typeface="Times New Roman" charset="0"/>
            </a:endParaRPr>
          </a:p>
          <a:p>
            <a:pPr eaLnBrk="1" hangingPunct="1"/>
            <a:r>
              <a:rPr lang="en-US" b="1" dirty="0" smtClean="0">
                <a:latin typeface="Times New Roman" charset="0"/>
              </a:rPr>
              <a:t>Specific References:</a:t>
            </a:r>
          </a:p>
          <a:p>
            <a:pPr eaLnBrk="1" hangingPunct="1"/>
            <a:r>
              <a:rPr lang="en-US" i="1" dirty="0" smtClean="0">
                <a:latin typeface="Times New Roman" charset="0"/>
              </a:rPr>
              <a:t>*note, the equipment used will be different, videos for review of anatomy and approach only** </a:t>
            </a:r>
            <a:endParaRPr lang="en-US" b="1" dirty="0" smtClean="0">
              <a:latin typeface="Times New Roman" charset="0"/>
            </a:endParaRPr>
          </a:p>
          <a:p>
            <a:pPr eaLnBrk="1" hangingPunct="1"/>
            <a:r>
              <a:rPr lang="en-US" u="sng" dirty="0" smtClean="0">
                <a:latin typeface="Times New Roman" charset="0"/>
              </a:rPr>
              <a:t>Ultrasound-Guided approach: </a:t>
            </a:r>
            <a:r>
              <a:rPr lang="en-US" dirty="0" smtClean="0">
                <a:latin typeface="Times New Roman" charset="0"/>
              </a:rPr>
              <a:t>http://</a:t>
            </a:r>
            <a:r>
              <a:rPr lang="en-US" dirty="0" err="1" smtClean="0">
                <a:latin typeface="Times New Roman" charset="0"/>
              </a:rPr>
              <a:t>www.youtube.com</a:t>
            </a:r>
            <a:r>
              <a:rPr lang="en-US" dirty="0" smtClean="0">
                <a:latin typeface="Times New Roman" charset="0"/>
              </a:rPr>
              <a:t>/</a:t>
            </a:r>
            <a:r>
              <a:rPr lang="en-US" dirty="0" err="1" smtClean="0">
                <a:latin typeface="Times New Roman" charset="0"/>
              </a:rPr>
              <a:t>watch?v</a:t>
            </a:r>
            <a:r>
              <a:rPr lang="en-US" dirty="0" smtClean="0">
                <a:latin typeface="Times New Roman" charset="0"/>
              </a:rPr>
              <a:t>=imLQFhxc-9Y</a:t>
            </a:r>
          </a:p>
          <a:p>
            <a:pPr eaLnBrk="1" hangingPunct="1"/>
            <a:endParaRPr lang="en-US" dirty="0" smtClean="0">
              <a:latin typeface="Times New Roman" charset="0"/>
            </a:endParaRPr>
          </a:p>
          <a:p>
            <a:pPr eaLnBrk="1" hangingPunct="1"/>
            <a:endParaRPr lang="en-US" dirty="0" smtClean="0">
              <a:latin typeface="Times New Roman" charset="0"/>
            </a:endParaRPr>
          </a:p>
          <a:p>
            <a:pPr eaLnBrk="1" hangingPunct="1"/>
            <a:endParaRPr lang="en-US" dirty="0" smtClean="0">
              <a:latin typeface="Times New Roman" charset="0"/>
            </a:endParaRPr>
          </a:p>
          <a:p>
            <a:endParaRPr lang="en-US" dirty="0"/>
          </a:p>
        </p:txBody>
      </p:sp>
      <p:sp>
        <p:nvSpPr>
          <p:cNvPr id="4" name="Slide Number Placeholder 3"/>
          <p:cNvSpPr>
            <a:spLocks noGrp="1"/>
          </p:cNvSpPr>
          <p:nvPr>
            <p:ph type="sldNum" sz="quarter" idx="10"/>
          </p:nvPr>
        </p:nvSpPr>
        <p:spPr/>
        <p:txBody>
          <a:bodyPr/>
          <a:lstStyle/>
          <a:p>
            <a:pPr>
              <a:defRPr/>
            </a:pPr>
            <a:fld id="{67F40F0C-0E23-5443-9F46-E95DDFFDEA8A}" type="slidenum">
              <a:rPr lang="en-US" smtClean="0"/>
              <a:pPr>
                <a:defRPr/>
              </a:pPr>
              <a:t>13</a:t>
            </a:fld>
            <a:endParaRPr lang="en-US"/>
          </a:p>
        </p:txBody>
      </p:sp>
    </p:spTree>
    <p:extLst>
      <p:ext uri="{BB962C8B-B14F-4D97-AF65-F5344CB8AC3E}">
        <p14:creationId xmlns:p14="http://schemas.microsoft.com/office/powerpoint/2010/main" val="19231404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DBF562CB-CDF7-3743-BAA3-60B4BC4264AB}" type="slidenum">
              <a:rPr lang="en-US" sz="1200"/>
              <a:pPr/>
              <a:t>14</a:t>
            </a:fld>
            <a:endParaRPr 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1" u="sng" dirty="0" smtClean="0">
                <a:latin typeface="Times New Roman" charset="0"/>
              </a:rPr>
              <a:t>Supplementary Information</a:t>
            </a:r>
          </a:p>
          <a:p>
            <a:pPr eaLnBrk="1" hangingPunct="1"/>
            <a:endParaRPr lang="en-US" b="1" dirty="0" smtClean="0">
              <a:latin typeface="Times New Roman" charset="0"/>
            </a:endParaRPr>
          </a:p>
          <a:p>
            <a:pPr eaLnBrk="1" hangingPunct="1"/>
            <a:r>
              <a:rPr lang="en-US" b="1" dirty="0" smtClean="0">
                <a:latin typeface="Times New Roman" charset="0"/>
              </a:rPr>
              <a:t>Notes:</a:t>
            </a:r>
          </a:p>
          <a:p>
            <a:pPr eaLnBrk="1" hangingPunct="1"/>
            <a:r>
              <a:rPr lang="en-US" dirty="0" smtClean="0">
                <a:latin typeface="Times New Roman" charset="0"/>
              </a:rPr>
              <a:t>Emphasize the importance of having the knee flexed and supported with a towel roll or similar</a:t>
            </a:r>
          </a:p>
          <a:p>
            <a:pPr eaLnBrk="1" hangingPunct="1"/>
            <a:r>
              <a:rPr lang="en-US" dirty="0" smtClean="0">
                <a:latin typeface="Times New Roman" charset="0"/>
              </a:rPr>
              <a:t>-Foot perpendicular to floor (slight dorsiflexion)</a:t>
            </a:r>
          </a:p>
          <a:p>
            <a:pPr eaLnBrk="1" hangingPunct="1"/>
            <a:endParaRPr lang="en-US" b="1" dirty="0">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u="sng" dirty="0" smtClean="0">
                <a:latin typeface="Times New Roman" charset="0"/>
              </a:rPr>
              <a:t>Supplementary Information</a:t>
            </a:r>
          </a:p>
          <a:p>
            <a:r>
              <a:rPr lang="en-US" b="1" u="none" dirty="0" smtClean="0"/>
              <a:t>Notes:</a:t>
            </a:r>
          </a:p>
          <a:p>
            <a:r>
              <a:rPr lang="en-US" b="0" u="none" dirty="0" smtClean="0"/>
              <a:t>Soft spot between the border of the patellar tendon, the </a:t>
            </a:r>
            <a:r>
              <a:rPr lang="en-US" b="0" u="none" dirty="0" err="1" smtClean="0"/>
              <a:t>tibial</a:t>
            </a:r>
            <a:r>
              <a:rPr lang="en-US" b="0" u="none" dirty="0" smtClean="0"/>
              <a:t> plateau, and the femoral condyle</a:t>
            </a:r>
          </a:p>
          <a:p>
            <a:r>
              <a:rPr lang="en-US" b="0" u="none" dirty="0" smtClean="0"/>
              <a:t>Can also use same spot laterally</a:t>
            </a:r>
          </a:p>
          <a:p>
            <a:pPr eaLnBrk="1" hangingPunct="1"/>
            <a:endParaRPr lang="en-US" b="1" i="1" u="sng" dirty="0" smtClean="0">
              <a:latin typeface="Times New Roman" charset="0"/>
            </a:endParaRPr>
          </a:p>
          <a:p>
            <a:pPr eaLnBrk="1" hangingPunct="1"/>
            <a:r>
              <a:rPr lang="en-US" b="1" dirty="0" smtClean="0">
                <a:latin typeface="Times New Roman" charset="0"/>
              </a:rPr>
              <a:t>Instructions:</a:t>
            </a:r>
          </a:p>
          <a:p>
            <a:pPr eaLnBrk="1" hangingPunct="1"/>
            <a:r>
              <a:rPr lang="en-US" dirty="0" smtClean="0">
                <a:latin typeface="Times New Roman" charset="0"/>
              </a:rPr>
              <a:t>Demonstrate to the students the landmarks and patient positioning.</a:t>
            </a:r>
          </a:p>
          <a:p>
            <a:pPr eaLnBrk="1" hangingPunct="1"/>
            <a:r>
              <a:rPr lang="en-US" dirty="0" smtClean="0">
                <a:latin typeface="Times New Roman" charset="0"/>
              </a:rPr>
              <a:t>Have the students practice </a:t>
            </a:r>
            <a:r>
              <a:rPr lang="en-US" dirty="0" err="1" smtClean="0">
                <a:latin typeface="Times New Roman" charset="0"/>
              </a:rPr>
              <a:t>landmarking</a:t>
            </a:r>
            <a:r>
              <a:rPr lang="en-US" dirty="0" smtClean="0">
                <a:latin typeface="Times New Roman" charset="0"/>
              </a:rPr>
              <a:t> on themselves or each other</a:t>
            </a:r>
          </a:p>
          <a:p>
            <a:pPr eaLnBrk="1" hangingPunct="1"/>
            <a:endParaRPr lang="en-US" b="1" dirty="0" smtClean="0">
              <a:latin typeface="Times New Roman" charset="0"/>
            </a:endParaRPr>
          </a:p>
          <a:p>
            <a:pPr eaLnBrk="1" hangingPunct="1"/>
            <a:r>
              <a:rPr lang="en-US" b="1" dirty="0" smtClean="0">
                <a:latin typeface="Times New Roman" charset="0"/>
              </a:rPr>
              <a:t>Specific References:</a:t>
            </a:r>
          </a:p>
          <a:p>
            <a:pPr eaLnBrk="1" hangingPunct="1"/>
            <a:r>
              <a:rPr lang="en-US" i="1" dirty="0" smtClean="0">
                <a:latin typeface="Times New Roman" charset="0"/>
              </a:rPr>
              <a:t>*note, the equipment used will be different, videos for review of anatomy and approach only**</a:t>
            </a:r>
            <a:endParaRPr lang="en-US" u="sng" dirty="0" smtClean="0">
              <a:latin typeface="Times New Roman" charset="0"/>
            </a:endParaRPr>
          </a:p>
          <a:p>
            <a:pPr eaLnBrk="1" hangingPunct="1"/>
            <a:r>
              <a:rPr lang="en-US" u="sng" dirty="0" smtClean="0">
                <a:latin typeface="Times New Roman" charset="0"/>
              </a:rPr>
              <a:t>Review of Anterior and Posterior Approach: </a:t>
            </a:r>
            <a:r>
              <a:rPr lang="en-US" i="1" dirty="0" smtClean="0">
                <a:latin typeface="Times New Roman" charset="0"/>
              </a:rPr>
              <a:t>http://</a:t>
            </a:r>
            <a:r>
              <a:rPr lang="en-US" i="1" dirty="0" err="1" smtClean="0">
                <a:latin typeface="Times New Roman" charset="0"/>
              </a:rPr>
              <a:t>www.youtube.com</a:t>
            </a:r>
            <a:r>
              <a:rPr lang="en-US" i="1" dirty="0" smtClean="0">
                <a:latin typeface="Times New Roman" charset="0"/>
              </a:rPr>
              <a:t>/</a:t>
            </a:r>
            <a:r>
              <a:rPr lang="en-US" i="1" dirty="0" err="1" smtClean="0">
                <a:latin typeface="Times New Roman" charset="0"/>
              </a:rPr>
              <a:t>watch?v</a:t>
            </a:r>
            <a:r>
              <a:rPr lang="en-US" i="1" dirty="0" smtClean="0">
                <a:latin typeface="Times New Roman" charset="0"/>
              </a:rPr>
              <a:t>=fZ2dcZhoGP8</a:t>
            </a:r>
            <a:endParaRPr lang="en-US" b="1" dirty="0" smtClean="0">
              <a:latin typeface="Times New Roman" charset="0"/>
            </a:endParaRPr>
          </a:p>
          <a:p>
            <a:endParaRPr lang="en-US" dirty="0"/>
          </a:p>
        </p:txBody>
      </p:sp>
      <p:sp>
        <p:nvSpPr>
          <p:cNvPr id="4" name="Slide Number Placeholder 3"/>
          <p:cNvSpPr>
            <a:spLocks noGrp="1"/>
          </p:cNvSpPr>
          <p:nvPr>
            <p:ph type="sldNum" sz="quarter" idx="10"/>
          </p:nvPr>
        </p:nvSpPr>
        <p:spPr/>
        <p:txBody>
          <a:bodyPr/>
          <a:lstStyle/>
          <a:p>
            <a:pPr>
              <a:defRPr/>
            </a:pPr>
            <a:fld id="{67F40F0C-0E23-5443-9F46-E95DDFFDEA8A}" type="slidenum">
              <a:rPr lang="en-US" smtClean="0"/>
              <a:pPr>
                <a:defRPr/>
              </a:pPr>
              <a:t>15</a:t>
            </a:fld>
            <a:endParaRPr lang="en-US"/>
          </a:p>
        </p:txBody>
      </p:sp>
    </p:spTree>
    <p:extLst>
      <p:ext uri="{BB962C8B-B14F-4D97-AF65-F5344CB8AC3E}">
        <p14:creationId xmlns:p14="http://schemas.microsoft.com/office/powerpoint/2010/main" val="5910894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3EAC478A-70A9-6745-80B8-B501BEFB716A}" type="slidenum">
              <a:rPr lang="en-US" sz="1200"/>
              <a:pPr/>
              <a:t>16</a:t>
            </a:fld>
            <a:endParaRPr 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u="sng" dirty="0" smtClean="0">
                <a:latin typeface="Times New Roman" charset="0"/>
              </a:rPr>
              <a:t>Supplementary Information</a:t>
            </a:r>
          </a:p>
          <a:p>
            <a:pPr eaLnBrk="1" hangingPunct="1"/>
            <a:r>
              <a:rPr lang="en-US" b="1" dirty="0" smtClean="0">
                <a:latin typeface="Times New Roman" charset="0"/>
              </a:rPr>
              <a:t>Notes:</a:t>
            </a:r>
            <a:endParaRPr lang="en-US" dirty="0" smtClean="0">
              <a:latin typeface="Times New Roman" charset="0"/>
            </a:endParaRPr>
          </a:p>
          <a:p>
            <a:pPr eaLnBrk="1" hangingPunct="1"/>
            <a:r>
              <a:rPr lang="en-US" dirty="0" smtClean="0">
                <a:latin typeface="Times New Roman" charset="0"/>
              </a:rPr>
              <a:t>There </a:t>
            </a:r>
            <a:r>
              <a:rPr lang="en-US" dirty="0">
                <a:latin typeface="Times New Roman" charset="0"/>
              </a:rPr>
              <a:t>are multiple approaches to aspiration of the knee. We have described the medial approach in detail, but you can try the ones </a:t>
            </a:r>
            <a:r>
              <a:rPr lang="en-US" dirty="0" smtClean="0">
                <a:latin typeface="Times New Roman" charset="0"/>
              </a:rPr>
              <a:t>illustrated </a:t>
            </a:r>
            <a:r>
              <a:rPr lang="en-US" dirty="0">
                <a:latin typeface="Times New Roman" charset="0"/>
              </a:rPr>
              <a:t>above as well.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a:t>Notes: </a:t>
            </a:r>
          </a:p>
          <a:p>
            <a:r>
              <a:rPr lang="en-US"/>
              <a:t>-a dry tap may be more likely in a patient with chronic, degenerative changes</a:t>
            </a:r>
          </a:p>
          <a:p>
            <a:r>
              <a:rPr lang="en-US"/>
              <a:t>-Don</a:t>
            </a:r>
            <a:r>
              <a:rPr lang="ja-JP" altLang="en-US"/>
              <a:t>’</a:t>
            </a:r>
            <a:r>
              <a:rPr lang="en-US" altLang="ja-JP"/>
              <a:t>t forget to instill more local anesthetic  if trying a different point of entry</a:t>
            </a:r>
          </a:p>
          <a:p>
            <a:r>
              <a:rPr lang="en-US"/>
              <a:t>-Be sure to re-prep the skin if  any break in aseptic technique</a:t>
            </a:r>
            <a:endParaRPr lang="en-US" b="1"/>
          </a:p>
        </p:txBody>
      </p:sp>
      <p:sp>
        <p:nvSpPr>
          <p:cNvPr id="3994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3464CEB4-77B0-A342-90CE-235E53C8B578}" type="slidenum">
              <a:rPr lang="en-US" sz="1200"/>
              <a:pPr/>
              <a:t>17</a:t>
            </a:fld>
            <a:endParaRPr 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p:cNvSpPr>
          <p:nvPr>
            <p:ph type="sldImg"/>
          </p:nvPr>
        </p:nvSpPr>
        <p:spPr>
          <a:ln/>
        </p:spPr>
      </p:sp>
      <p:sp>
        <p:nvSpPr>
          <p:cNvPr id="4198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u="sng" dirty="0" smtClean="0">
                <a:latin typeface="Times New Roman" charset="0"/>
              </a:rPr>
              <a:t>Supplementary Information</a:t>
            </a:r>
          </a:p>
          <a:p>
            <a:endParaRPr lang="en-US" b="1" dirty="0" smtClean="0"/>
          </a:p>
          <a:p>
            <a:r>
              <a:rPr lang="en-US" b="1" dirty="0" smtClean="0"/>
              <a:t>Specific</a:t>
            </a:r>
            <a:r>
              <a:rPr lang="en-US" b="1" baseline="0" dirty="0" smtClean="0"/>
              <a:t> References</a:t>
            </a:r>
            <a:r>
              <a:rPr lang="en-US" b="1" dirty="0" smtClean="0"/>
              <a:t>:</a:t>
            </a:r>
            <a:endParaRPr lang="en-US" b="1" dirty="0"/>
          </a:p>
          <a:p>
            <a:r>
              <a:rPr lang="en-US" dirty="0"/>
              <a:t>Table adapted from </a:t>
            </a:r>
            <a:r>
              <a:rPr lang="en-US" dirty="0" err="1"/>
              <a:t>Tintinalli</a:t>
            </a:r>
            <a:r>
              <a:rPr lang="ja-JP" altLang="en-US" dirty="0"/>
              <a:t>’</a:t>
            </a:r>
            <a:r>
              <a:rPr lang="en-US" altLang="ja-JP" dirty="0"/>
              <a:t>s Emergency Medicine: A Comprehensive Study Guide. 7</a:t>
            </a:r>
            <a:r>
              <a:rPr lang="en-US" altLang="ja-JP" baseline="30000" dirty="0"/>
              <a:t>th</a:t>
            </a:r>
            <a:r>
              <a:rPr lang="en-US" altLang="ja-JP" dirty="0"/>
              <a:t> Edition</a:t>
            </a:r>
            <a:endParaRPr lang="en-US" dirty="0"/>
          </a:p>
        </p:txBody>
      </p:sp>
      <p:sp>
        <p:nvSpPr>
          <p:cNvPr id="4198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4354CDE1-D0CB-BE4D-86AB-F82F02BB0019}" type="slidenum">
              <a:rPr lang="en-US" sz="1200"/>
              <a:pPr/>
              <a:t>18</a:t>
            </a:fld>
            <a:endParaRPr 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p:cNvSpPr>
          <p:nvPr>
            <p:ph type="sldImg"/>
          </p:nvPr>
        </p:nvSpPr>
        <p:spPr>
          <a:ln/>
        </p:spPr>
      </p:sp>
      <p:sp>
        <p:nvSpPr>
          <p:cNvPr id="440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1" u="sng" dirty="0" smtClean="0">
                <a:latin typeface="Times New Roman" charset="0"/>
              </a:rPr>
              <a:t>Supplementary Information</a:t>
            </a:r>
          </a:p>
          <a:p>
            <a:endParaRPr lang="en-US" b="1" dirty="0"/>
          </a:p>
          <a:p>
            <a:r>
              <a:rPr lang="en-US" b="1" dirty="0"/>
              <a:t>Notes: </a:t>
            </a:r>
          </a:p>
          <a:p>
            <a:r>
              <a:rPr lang="en-US" dirty="0"/>
              <a:t>-Explain that complications are rare, especially if aseptic technique is maintained and care is taken in the approach</a:t>
            </a:r>
          </a:p>
          <a:p>
            <a:endParaRPr lang="en-US" dirty="0"/>
          </a:p>
        </p:txBody>
      </p:sp>
      <p:sp>
        <p:nvSpPr>
          <p:cNvPr id="440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9FBA29AF-1D2D-0C4A-BC96-C9A9E7E9E5F2}" type="slidenum">
              <a:rPr lang="en-US" sz="1200"/>
              <a:pPr/>
              <a:t>19</a:t>
            </a:fld>
            <a:endParaRPr 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a:ln/>
        </p:spPr>
      </p:sp>
      <p:sp>
        <p:nvSpPr>
          <p:cNvPr id="471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100" b="1" u="sng">
                <a:latin typeface="Times New Roman" charset="0"/>
              </a:rPr>
              <a:t>Supplementary Information</a:t>
            </a:r>
          </a:p>
          <a:p>
            <a:r>
              <a:rPr lang="en-US" sz="1100" b="1">
                <a:latin typeface="Times New Roman" charset="0"/>
              </a:rPr>
              <a:t>Notes:</a:t>
            </a:r>
          </a:p>
          <a:p>
            <a:r>
              <a:rPr lang="en-US" sz="1100">
                <a:latin typeface="Times New Roman" charset="0"/>
              </a:rPr>
              <a:t>Back to the case initially presented</a:t>
            </a:r>
          </a:p>
          <a:p>
            <a:pPr eaLnBrk="1" hangingPunct="1"/>
            <a:r>
              <a:rPr lang="en-US" sz="1100" b="1">
                <a:latin typeface="Times New Roman" charset="0"/>
              </a:rPr>
              <a:t>Instructions: </a:t>
            </a:r>
          </a:p>
          <a:p>
            <a:r>
              <a:rPr lang="en-US" sz="1100">
                <a:latin typeface="Times New Roman" charset="0"/>
              </a:rPr>
              <a:t>Have the students describe their approach to arthrocentesis of affected joint and detail how they could troubleshoot the proceedure if they are initially unable to obtain a sample</a:t>
            </a:r>
          </a:p>
          <a:p>
            <a:pPr eaLnBrk="1" hangingPunct="1"/>
            <a:r>
              <a:rPr lang="en-US" sz="1100" b="1">
                <a:latin typeface="Times New Roman" charset="0"/>
              </a:rPr>
              <a:t>Answers to questions:</a:t>
            </a:r>
          </a:p>
          <a:p>
            <a:pPr eaLnBrk="1" hangingPunct="1"/>
            <a:r>
              <a:rPr lang="en-US" sz="1100"/>
              <a:t>HOW WILL YOU INVESTIGATE? – X-Ray, arthrocentesis, Bloodwork </a:t>
            </a:r>
            <a:endParaRPr lang="en-US" sz="1100" b="1">
              <a:latin typeface="Times New Roman" charset="0"/>
            </a:endParaRPr>
          </a:p>
          <a:p>
            <a:endParaRPr lang="en-US" sz="1100"/>
          </a:p>
        </p:txBody>
      </p:sp>
      <p:sp>
        <p:nvSpPr>
          <p:cNvPr id="4710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5DCD417D-5420-E94C-A98C-34584DF3925B}" type="slidenum">
              <a:rPr lang="en-US" sz="1200"/>
              <a:pPr/>
              <a:t>20</a:t>
            </a:fld>
            <a:endParaRPr 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p:cNvSpPr>
          <p:nvPr>
            <p:ph type="sldImg"/>
          </p:nvPr>
        </p:nvSpPr>
        <p:spPr>
          <a:ln/>
        </p:spPr>
      </p:sp>
      <p:sp>
        <p:nvSpPr>
          <p:cNvPr id="4915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100" b="1" u="sng" dirty="0">
                <a:latin typeface="Times New Roman" charset="0"/>
              </a:rPr>
              <a:t>Supplementary Information</a:t>
            </a:r>
          </a:p>
          <a:p>
            <a:pPr eaLnBrk="1" hangingPunct="1"/>
            <a:r>
              <a:rPr lang="en-US" sz="1100" b="1" dirty="0">
                <a:latin typeface="Times New Roman" charset="0"/>
              </a:rPr>
              <a:t>Instructions: </a:t>
            </a:r>
          </a:p>
          <a:p>
            <a:r>
              <a:rPr lang="en-US" sz="1100" b="0" dirty="0">
                <a:latin typeface="Times New Roman" charset="0"/>
              </a:rPr>
              <a:t>Ask the </a:t>
            </a:r>
            <a:r>
              <a:rPr lang="en-US" sz="1100" b="0" dirty="0" smtClean="0">
                <a:latin typeface="Times New Roman" charset="0"/>
              </a:rPr>
              <a:t>students </a:t>
            </a:r>
            <a:r>
              <a:rPr lang="en-US" sz="1100" b="0" dirty="0">
                <a:latin typeface="Times New Roman" charset="0"/>
              </a:rPr>
              <a:t>to interpret the fluid </a:t>
            </a:r>
            <a:r>
              <a:rPr lang="en-US" sz="1100" b="0" dirty="0" smtClean="0">
                <a:latin typeface="Times New Roman" charset="0"/>
              </a:rPr>
              <a:t>analysis. </a:t>
            </a:r>
          </a:p>
          <a:p>
            <a:r>
              <a:rPr lang="en-US" sz="1100" b="1" dirty="0" smtClean="0">
                <a:latin typeface="Times New Roman" charset="0"/>
              </a:rPr>
              <a:t>Answer: </a:t>
            </a:r>
            <a:r>
              <a:rPr lang="en-US" sz="1100" b="0" dirty="0" smtClean="0">
                <a:latin typeface="Times New Roman" charset="0"/>
              </a:rPr>
              <a:t>Based</a:t>
            </a:r>
            <a:r>
              <a:rPr lang="en-US" sz="1100" b="0" baseline="0" dirty="0" smtClean="0">
                <a:latin typeface="Times New Roman" charset="0"/>
              </a:rPr>
              <a:t> on a WBC count of 98,000</a:t>
            </a:r>
            <a:r>
              <a:rPr lang="en-US" sz="1100" dirty="0" smtClean="0">
                <a:latin typeface="Arial" charset="0"/>
                <a:ea typeface="ＭＳ Ｐゴシック" charset="0"/>
              </a:rPr>
              <a:t>/mm</a:t>
            </a:r>
            <a:r>
              <a:rPr lang="en-US" sz="1100" baseline="30000" dirty="0" smtClean="0">
                <a:latin typeface="Arial" charset="0"/>
                <a:ea typeface="ＭＳ Ｐゴシック" charset="0"/>
              </a:rPr>
              <a:t>3</a:t>
            </a:r>
            <a:r>
              <a:rPr lang="en-US" sz="1100" baseline="0" dirty="0" smtClean="0">
                <a:latin typeface="Arial" charset="0"/>
                <a:ea typeface="ＭＳ Ｐゴシック" charset="0"/>
              </a:rPr>
              <a:t>  the concern is of an infectious process.</a:t>
            </a:r>
            <a:endParaRPr lang="en-US" sz="1100" b="1" dirty="0">
              <a:latin typeface="Times New Roman" charset="0"/>
            </a:endParaRPr>
          </a:p>
          <a:p>
            <a:r>
              <a:rPr lang="en-US" sz="1100" b="0" dirty="0">
                <a:latin typeface="Times New Roman" charset="0"/>
              </a:rPr>
              <a:t>Ask </a:t>
            </a:r>
            <a:r>
              <a:rPr lang="en-US" sz="1100" dirty="0">
                <a:latin typeface="Times New Roman" charset="0"/>
              </a:rPr>
              <a:t>the students  if </a:t>
            </a:r>
            <a:r>
              <a:rPr lang="en-US" sz="1100" dirty="0" smtClean="0">
                <a:latin typeface="Times New Roman" charset="0"/>
              </a:rPr>
              <a:t>a</a:t>
            </a:r>
            <a:r>
              <a:rPr lang="en-US" sz="1100" baseline="0" dirty="0" smtClean="0">
                <a:latin typeface="Times New Roman" charset="0"/>
              </a:rPr>
              <a:t> negative </a:t>
            </a:r>
            <a:r>
              <a:rPr lang="en-US" sz="1100" dirty="0" smtClean="0">
                <a:latin typeface="Times New Roman" charset="0"/>
              </a:rPr>
              <a:t>gram stain rules</a:t>
            </a:r>
            <a:r>
              <a:rPr lang="en-US" sz="1100" baseline="0" dirty="0" smtClean="0">
                <a:latin typeface="Times New Roman" charset="0"/>
              </a:rPr>
              <a:t> out septic arthritis?</a:t>
            </a:r>
            <a:r>
              <a:rPr lang="en-US" sz="1100" dirty="0" smtClean="0">
                <a:latin typeface="Times New Roman" charset="0"/>
              </a:rPr>
              <a:t> </a:t>
            </a:r>
          </a:p>
          <a:p>
            <a:r>
              <a:rPr lang="en-US" sz="1100" b="1" dirty="0" smtClean="0">
                <a:latin typeface="Times New Roman" charset="0"/>
              </a:rPr>
              <a:t>Answer: </a:t>
            </a:r>
            <a:r>
              <a:rPr lang="en-US" sz="1100" dirty="0" smtClean="0">
                <a:latin typeface="Times New Roman" charset="0"/>
              </a:rPr>
              <a:t>No, gram stain sensitivity is low</a:t>
            </a:r>
            <a:r>
              <a:rPr lang="en-US" sz="1100" baseline="0" dirty="0" smtClean="0">
                <a:latin typeface="Times New Roman" charset="0"/>
              </a:rPr>
              <a:t> for septic arthritis:</a:t>
            </a:r>
            <a:r>
              <a:rPr lang="en-US" sz="1100" dirty="0" smtClean="0">
                <a:latin typeface="Times New Roman" charset="0"/>
              </a:rPr>
              <a:t> </a:t>
            </a:r>
            <a:r>
              <a:rPr lang="en-US" sz="1100" dirty="0">
                <a:latin typeface="Times New Roman" charset="0"/>
              </a:rPr>
              <a:t>it is only positive in about 1/3 of septic joints: a culture is needed</a:t>
            </a:r>
          </a:p>
          <a:p>
            <a:endParaRPr lang="en-US" sz="1100" dirty="0">
              <a:latin typeface="Times New Roman" charset="0"/>
            </a:endParaRPr>
          </a:p>
          <a:p>
            <a:r>
              <a:rPr lang="en-US" sz="1100" dirty="0">
                <a:latin typeface="Times New Roman" charset="0"/>
              </a:rPr>
              <a:t>You can discuss antimicrobial management appropriate for your region if time allows: given history of IV drug use, </a:t>
            </a:r>
            <a:r>
              <a:rPr lang="en-US" sz="1100" dirty="0" err="1">
                <a:latin typeface="Times New Roman" charset="0"/>
              </a:rPr>
              <a:t>antipseudomonal</a:t>
            </a:r>
            <a:r>
              <a:rPr lang="en-US" sz="1100" dirty="0">
                <a:latin typeface="Times New Roman" charset="0"/>
              </a:rPr>
              <a:t> agents should be considered</a:t>
            </a:r>
          </a:p>
          <a:p>
            <a:endParaRPr lang="en-US" sz="1100" dirty="0"/>
          </a:p>
        </p:txBody>
      </p:sp>
      <p:sp>
        <p:nvSpPr>
          <p:cNvPr id="4915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2638774B-E02D-1842-92D4-E1ED48541061}" type="slidenum">
              <a:rPr lang="en-US" sz="1200"/>
              <a:pPr/>
              <a:t>21</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p:cNvSpPr>
          <p:nvPr>
            <p:ph type="sldImg"/>
          </p:nvPr>
        </p:nvSpPr>
        <p:spPr>
          <a:ln/>
        </p:spPr>
      </p:sp>
      <p:sp>
        <p:nvSpPr>
          <p:cNvPr id="1843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z="1100" b="1" u="sng" dirty="0">
                <a:latin typeface="Times New Roman" charset="0"/>
              </a:rPr>
              <a:t>Supplementary </a:t>
            </a:r>
            <a:r>
              <a:rPr lang="en-US" sz="1100" b="1" u="sng" dirty="0" smtClean="0">
                <a:latin typeface="Times New Roman" charset="0"/>
              </a:rPr>
              <a:t>Information</a:t>
            </a:r>
          </a:p>
          <a:p>
            <a:pPr eaLnBrk="1" hangingPunct="1"/>
            <a:endParaRPr lang="en-US" sz="1100" b="1" u="sng" dirty="0">
              <a:latin typeface="Times New Roman" charset="0"/>
            </a:endParaRPr>
          </a:p>
          <a:p>
            <a:r>
              <a:rPr lang="en-US" sz="1100" b="1" dirty="0">
                <a:latin typeface="Times New Roman" charset="0"/>
              </a:rPr>
              <a:t>Notes: </a:t>
            </a:r>
            <a:r>
              <a:rPr lang="en-US" sz="1100" u="sng" dirty="0"/>
              <a:t>Questions that you could ask your audience if time permits: </a:t>
            </a:r>
          </a:p>
          <a:p>
            <a:r>
              <a:rPr lang="en-US" sz="1100" dirty="0"/>
              <a:t>What is on your differential for a swollen, painful joint</a:t>
            </a:r>
            <a:r>
              <a:rPr lang="en-US" sz="1100" dirty="0" smtClean="0"/>
              <a:t>?</a:t>
            </a:r>
          </a:p>
          <a:p>
            <a:pPr marL="228600" indent="-228600">
              <a:buAutoNum type="arabicPeriod"/>
            </a:pPr>
            <a:r>
              <a:rPr lang="en-US" sz="1100" baseline="0" dirty="0" smtClean="0"/>
              <a:t>F</a:t>
            </a:r>
            <a:r>
              <a:rPr lang="en-US" sz="1100" dirty="0" smtClean="0"/>
              <a:t>racture </a:t>
            </a:r>
            <a:r>
              <a:rPr lang="en-US" sz="1100" dirty="0"/>
              <a:t>(traumatic, pathological</a:t>
            </a:r>
            <a:r>
              <a:rPr lang="en-US" sz="1100" dirty="0" smtClean="0"/>
              <a:t>)</a:t>
            </a:r>
          </a:p>
          <a:p>
            <a:pPr marL="228600" indent="-228600">
              <a:buAutoNum type="arabicPeriod"/>
            </a:pPr>
            <a:r>
              <a:rPr lang="en-US" sz="1100" dirty="0" smtClean="0"/>
              <a:t>Inflammatory </a:t>
            </a:r>
            <a:r>
              <a:rPr lang="en-US" sz="1100" dirty="0"/>
              <a:t>process (Rheumatoid arthritis, Osteoarthritis, Gout</a:t>
            </a:r>
            <a:r>
              <a:rPr lang="en-US" sz="1100" dirty="0" smtClean="0"/>
              <a:t>)</a:t>
            </a:r>
          </a:p>
          <a:p>
            <a:pPr marL="228600" indent="-228600">
              <a:buAutoNum type="arabicPeriod"/>
            </a:pPr>
            <a:r>
              <a:rPr lang="en-US" sz="1100" dirty="0" smtClean="0"/>
              <a:t>Infection </a:t>
            </a:r>
            <a:r>
              <a:rPr lang="en-US" sz="1100" dirty="0"/>
              <a:t>(septic arthritis, osteomyelitis, tendonitis, cellulitis, bursitis</a:t>
            </a:r>
            <a:r>
              <a:rPr lang="en-US" sz="1100" dirty="0" smtClean="0"/>
              <a:t>)</a:t>
            </a:r>
          </a:p>
          <a:p>
            <a:pPr marL="228600" indent="-228600">
              <a:buAutoNum type="arabicPeriod"/>
            </a:pPr>
            <a:r>
              <a:rPr lang="en-US" sz="1100" dirty="0" err="1" smtClean="0"/>
              <a:t>Hemearthrosis</a:t>
            </a:r>
            <a:endParaRPr lang="en-US" sz="1100" dirty="0"/>
          </a:p>
          <a:p>
            <a:r>
              <a:rPr lang="en-US" sz="1100" dirty="0"/>
              <a:t>What are the Risk Factors for Septic Arthritis?- Sexual history, history of recreational drug use, joint hardware (previous joint replacement)</a:t>
            </a:r>
            <a:endParaRPr lang="en-US" sz="1100" b="1" dirty="0">
              <a:latin typeface="Times New Roman" charset="0"/>
            </a:endParaRPr>
          </a:p>
          <a:p>
            <a:pPr eaLnBrk="1" hangingPunct="1"/>
            <a:endParaRPr lang="en-US" sz="1100" b="1" dirty="0">
              <a:latin typeface="Times New Roman" charset="0"/>
            </a:endParaRPr>
          </a:p>
          <a:p>
            <a:pPr eaLnBrk="1" hangingPunct="1"/>
            <a:r>
              <a:rPr lang="en-US" sz="1100" b="1" dirty="0">
                <a:latin typeface="Times New Roman" charset="0"/>
              </a:rPr>
              <a:t>Answers to questions:</a:t>
            </a:r>
          </a:p>
          <a:p>
            <a:pPr eaLnBrk="1" hangingPunct="1"/>
            <a:r>
              <a:rPr lang="en-US" sz="1100" dirty="0"/>
              <a:t>HOW WILL YOU INVESTIGATE? – X-Ray if history of trauma only, </a:t>
            </a:r>
            <a:r>
              <a:rPr lang="en-US" sz="1100" dirty="0" err="1"/>
              <a:t>arthrocentesis</a:t>
            </a:r>
            <a:r>
              <a:rPr lang="en-US" sz="1100" dirty="0"/>
              <a:t>, </a:t>
            </a:r>
            <a:r>
              <a:rPr lang="en-US" sz="1100" dirty="0" err="1" smtClean="0"/>
              <a:t>bloodwork</a:t>
            </a:r>
            <a:r>
              <a:rPr lang="en-US" sz="1100" dirty="0" smtClean="0"/>
              <a:t> </a:t>
            </a:r>
            <a:endParaRPr lang="en-US" sz="1100" b="1" dirty="0">
              <a:latin typeface="Times New Roman" charset="0"/>
            </a:endParaRPr>
          </a:p>
          <a:p>
            <a:pPr eaLnBrk="1" hangingPunct="1"/>
            <a:endParaRPr lang="en-US" sz="1100" b="1" dirty="0">
              <a:latin typeface="Times New Roman" charset="0"/>
            </a:endParaRPr>
          </a:p>
          <a:p>
            <a:pPr eaLnBrk="1" hangingPunct="1"/>
            <a:r>
              <a:rPr lang="en-US" sz="1100" u="sng" dirty="0">
                <a:latin typeface="Times New Roman" charset="0"/>
              </a:rPr>
              <a:t>Before proceeding to the next slide, </a:t>
            </a:r>
            <a:r>
              <a:rPr lang="en-US" sz="1100" dirty="0">
                <a:latin typeface="Times New Roman" charset="0"/>
              </a:rPr>
              <a:t>ask </a:t>
            </a:r>
            <a:r>
              <a:rPr lang="en-US" sz="1100" i="1" dirty="0">
                <a:latin typeface="Times New Roman" charset="0"/>
              </a:rPr>
              <a:t>What are the indications for </a:t>
            </a:r>
            <a:r>
              <a:rPr lang="en-US" sz="1100" i="1" dirty="0" err="1">
                <a:latin typeface="Times New Roman" charset="0"/>
              </a:rPr>
              <a:t>arthrocentesis</a:t>
            </a:r>
            <a:r>
              <a:rPr lang="en-US" sz="1100" i="1" dirty="0">
                <a:latin typeface="Times New Roman" charset="0"/>
              </a:rPr>
              <a:t>?</a:t>
            </a:r>
            <a:endParaRPr lang="en-US" sz="1100" dirty="0">
              <a:latin typeface="Times New Roman" charset="0"/>
            </a:endParaRPr>
          </a:p>
          <a:p>
            <a:pPr eaLnBrk="1" hangingPunct="1"/>
            <a:endParaRPr lang="en-US" sz="1100" b="1" dirty="0">
              <a:latin typeface="Times New Roman" charset="0"/>
            </a:endParaRPr>
          </a:p>
          <a:p>
            <a:endParaRPr lang="en-US" sz="1100" dirty="0"/>
          </a:p>
        </p:txBody>
      </p:sp>
      <p:sp>
        <p:nvSpPr>
          <p:cNvPr id="18436"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E902BCA6-F5D6-D147-AF1B-5EDDD21746A8}" type="slidenum">
              <a:rPr lang="en-US" sz="1200"/>
              <a:pPr/>
              <a:t>3</a:t>
            </a:fld>
            <a:endParaRPr 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B746E8F5-2489-1844-A33F-D6F936F06A01}" type="slidenum">
              <a:rPr lang="en-US" sz="1200"/>
              <a:pPr/>
              <a:t>23</a:t>
            </a:fld>
            <a:endParaRPr 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Correct Answer: </a:t>
            </a:r>
            <a:r>
              <a:rPr lang="en-US" dirty="0" smtClean="0"/>
              <a:t>D</a:t>
            </a:r>
            <a:endParaRPr lang="en-US" dirty="0"/>
          </a:p>
          <a:p>
            <a:pPr eaLnBrk="1" hangingPunct="1"/>
            <a:r>
              <a:rPr lang="en-US" dirty="0"/>
              <a:t>Feedback to Learner (optional): All of these listed are </a:t>
            </a:r>
            <a:r>
              <a:rPr lang="en-US" i="1" dirty="0"/>
              <a:t>relative</a:t>
            </a:r>
            <a:r>
              <a:rPr lang="en-US" dirty="0"/>
              <a:t> contraindications and should be considered to minimize the risk of the procedure.</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F501899C-DE48-9543-B56E-E27DC4697CC6}" type="slidenum">
              <a:rPr lang="en-US" sz="1200"/>
              <a:pPr/>
              <a:t>24</a:t>
            </a:fld>
            <a:endParaRPr 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a:t>Correct Answer: </a:t>
            </a:r>
            <a:r>
              <a:rPr lang="en-US" dirty="0" smtClean="0"/>
              <a:t>D</a:t>
            </a:r>
            <a:endParaRPr lang="en-US" dirty="0"/>
          </a:p>
          <a:p>
            <a:pPr eaLnBrk="1" hangingPunct="1"/>
            <a:r>
              <a:rPr lang="en-US" dirty="0"/>
              <a:t>Feedback to Learner (optional): remove as much as possible to relieve tense effusion (pain control) </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490EEC5F-2448-004F-B800-408D3815214A}" type="slidenum">
              <a:rPr lang="en-US" sz="1200"/>
              <a:pPr/>
              <a:t>25</a:t>
            </a:fld>
            <a:endParaRPr lang="en-US" sz="12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t>Correct Answer: A</a:t>
            </a:r>
          </a:p>
          <a:p>
            <a:pPr eaLnBrk="1" hangingPunct="1"/>
            <a:endParaRPr lang="en-US"/>
          </a:p>
          <a:p>
            <a:pPr eaLnBrk="1" hangingPunct="1"/>
            <a:r>
              <a:rPr lang="en-US"/>
              <a:t>Reinforce that in the first presentation of a painful joint, with no history of trauma, Septic arthritis </a:t>
            </a:r>
            <a:r>
              <a:rPr lang="en-US" i="1"/>
              <a:t>must</a:t>
            </a:r>
            <a:r>
              <a:rPr lang="en-US"/>
              <a:t> be ruled out.</a:t>
            </a:r>
          </a:p>
          <a:p>
            <a:pPr eaLnBrk="1" hangingPunct="1"/>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38C5CDD9-608D-054C-B980-8693B0C95F3D}" type="slidenum">
              <a:rPr lang="en-US" sz="1200"/>
              <a:pPr/>
              <a:t>26</a:t>
            </a:fld>
            <a:endParaRPr lang="en-US" sz="12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u="sng" dirty="0">
                <a:latin typeface="Times New Roman" charset="0"/>
              </a:rPr>
              <a:t>Supplementary Information</a:t>
            </a:r>
          </a:p>
          <a:p>
            <a:pPr eaLnBrk="1" hangingPunct="1"/>
            <a:r>
              <a:rPr lang="en-US" b="1" dirty="0">
                <a:latin typeface="Times New Roman" charset="0"/>
              </a:rPr>
              <a:t>Notes: </a:t>
            </a:r>
            <a:endParaRPr lang="en-US" b="1" dirty="0" smtClean="0">
              <a:latin typeface="Times New Roman" charset="0"/>
            </a:endParaRPr>
          </a:p>
          <a:p>
            <a:pPr eaLnBrk="1" hangingPunct="1"/>
            <a:r>
              <a:rPr lang="en-US" dirty="0" smtClean="0">
                <a:latin typeface="Times New Roman" charset="0"/>
              </a:rPr>
              <a:t>Have </a:t>
            </a:r>
            <a:r>
              <a:rPr lang="en-US" dirty="0">
                <a:latin typeface="Times New Roman" charset="0"/>
              </a:rPr>
              <a:t>students practice positioning and </a:t>
            </a:r>
            <a:r>
              <a:rPr lang="en-US" dirty="0" err="1">
                <a:latin typeface="Times New Roman" charset="0"/>
              </a:rPr>
              <a:t>landmarking</a:t>
            </a:r>
            <a:r>
              <a:rPr lang="en-US" dirty="0">
                <a:latin typeface="Times New Roman" charset="0"/>
              </a:rPr>
              <a:t> their approached on </a:t>
            </a:r>
            <a:r>
              <a:rPr lang="en-US" dirty="0" err="1">
                <a:latin typeface="Times New Roman" charset="0"/>
              </a:rPr>
              <a:t>eachother</a:t>
            </a:r>
            <a:r>
              <a:rPr lang="en-US" dirty="0">
                <a:latin typeface="Times New Roman" charset="0"/>
              </a:rPr>
              <a:t>, speaking out loud the equipment that they would use and how they would do the procedure. </a:t>
            </a:r>
            <a:endParaRPr lang="en-US" dirty="0" smtClean="0">
              <a:latin typeface="Times New Roman" charset="0"/>
            </a:endParaRPr>
          </a:p>
          <a:p>
            <a:pPr eaLnBrk="1" hangingPunct="1"/>
            <a:endParaRPr lang="en-US" dirty="0">
              <a:latin typeface="Times New Roman" charset="0"/>
            </a:endParaRPr>
          </a:p>
          <a:p>
            <a:pPr eaLnBrk="1" hangingPunct="1"/>
            <a:r>
              <a:rPr lang="en-US" dirty="0" smtClean="0">
                <a:latin typeface="Times New Roman" charset="0"/>
              </a:rPr>
              <a:t>Be </a:t>
            </a:r>
            <a:r>
              <a:rPr lang="en-US" dirty="0">
                <a:latin typeface="Times New Roman" charset="0"/>
              </a:rPr>
              <a:t>sure that students are emphasizing aseptic technique</a:t>
            </a:r>
            <a:endParaRPr lang="en-US" b="1" dirty="0">
              <a:latin typeface="Times New Roman"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p:cNvSpPr>
          <p:nvPr>
            <p:ph type="sldImg"/>
          </p:nvPr>
        </p:nvSpPr>
        <p:spPr>
          <a:ln/>
        </p:spPr>
      </p:sp>
      <p:sp>
        <p:nvSpPr>
          <p:cNvPr id="6041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smtClean="0"/>
              <a:t>Notes:</a:t>
            </a:r>
            <a:endParaRPr lang="en-US" b="1" dirty="0"/>
          </a:p>
          <a:p>
            <a:r>
              <a:rPr lang="en-US" dirty="0"/>
              <a:t>-Emphasize the importance of considering Septic arthritis</a:t>
            </a:r>
          </a:p>
          <a:p>
            <a:r>
              <a:rPr lang="en-US" dirty="0"/>
              <a:t>-it is reasonable to </a:t>
            </a:r>
            <a:r>
              <a:rPr lang="en-US" i="1" dirty="0"/>
              <a:t>NOT</a:t>
            </a:r>
            <a:r>
              <a:rPr lang="en-US" dirty="0"/>
              <a:t> perform </a:t>
            </a:r>
            <a:r>
              <a:rPr lang="en-US" dirty="0" err="1"/>
              <a:t>arthrocentesis</a:t>
            </a:r>
            <a:r>
              <a:rPr lang="en-US" dirty="0"/>
              <a:t> in a patient with </a:t>
            </a:r>
            <a:r>
              <a:rPr lang="en-US" i="1" dirty="0"/>
              <a:t>known</a:t>
            </a:r>
            <a:r>
              <a:rPr lang="en-US" dirty="0"/>
              <a:t> history of gout who is presenting in the same way and who has no fever or systemic evidence of infection</a:t>
            </a:r>
          </a:p>
        </p:txBody>
      </p:sp>
      <p:sp>
        <p:nvSpPr>
          <p:cNvPr id="60420"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C0B18565-4B73-F348-AFEC-DCC2D7128A6E}" type="slidenum">
              <a:rPr lang="en-US" sz="1200"/>
              <a:pPr/>
              <a:t>27</a:t>
            </a:fld>
            <a:endParaRPr 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056F3E47-7C0D-5B44-90A6-2DDD6E0AFB00}" type="slidenum">
              <a:rPr lang="en-US" sz="1200"/>
              <a:pPr/>
              <a:t>28</a:t>
            </a:fld>
            <a:endParaRPr 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7F40F0C-0E23-5443-9F46-E95DDFFDEA8A}" type="slidenum">
              <a:rPr lang="en-US" smtClean="0"/>
              <a:pPr>
                <a:defRPr/>
              </a:pPr>
              <a:t>30</a:t>
            </a:fld>
            <a:endParaRPr lang="en-US"/>
          </a:p>
        </p:txBody>
      </p:sp>
    </p:spTree>
    <p:extLst>
      <p:ext uri="{BB962C8B-B14F-4D97-AF65-F5344CB8AC3E}">
        <p14:creationId xmlns:p14="http://schemas.microsoft.com/office/powerpoint/2010/main" val="2295225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9AD57801-19C3-8546-A5B6-8B0011867935}" type="slidenum">
              <a:rPr lang="en-US" sz="1200"/>
              <a:pPr/>
              <a:t>4</a:t>
            </a:fld>
            <a:endParaRPr lang="en-US" sz="1200"/>
          </a:p>
        </p:txBody>
      </p:sp>
      <p:sp>
        <p:nvSpPr>
          <p:cNvPr id="20483" name="Rectangle 2"/>
          <p:cNvSpPr>
            <a:spLocks noGrp="1" noRot="1" noChangeAspect="1" noChangeArrowheads="1"/>
          </p:cNvSpPr>
          <p:nvPr>
            <p:ph type="sldImg"/>
          </p:nvPr>
        </p:nvSpPr>
        <p:spPr>
          <a:solidFill>
            <a:srgbClr val="FFFFFF"/>
          </a:solidFill>
          <a:ln/>
        </p:spPr>
      </p:sp>
      <p:sp>
        <p:nvSpPr>
          <p:cNvPr id="20484"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b="1" u="sng" dirty="0">
                <a:latin typeface="Times New Roman" charset="0"/>
              </a:rPr>
              <a:t>Supplementary Information</a:t>
            </a:r>
          </a:p>
          <a:p>
            <a:pPr eaLnBrk="1" hangingPunct="1"/>
            <a:r>
              <a:rPr lang="en-US" b="1" dirty="0">
                <a:latin typeface="Times New Roman" charset="0"/>
              </a:rPr>
              <a:t>Notes: </a:t>
            </a:r>
            <a:r>
              <a:rPr lang="en-US" dirty="0">
                <a:latin typeface="Times New Roman" charset="0"/>
              </a:rPr>
              <a:t> Should be used to rule out septic arthritis </a:t>
            </a:r>
            <a:r>
              <a:rPr lang="en-US" i="1" dirty="0">
                <a:latin typeface="Times New Roman" charset="0"/>
              </a:rPr>
              <a:t>or</a:t>
            </a:r>
            <a:r>
              <a:rPr lang="en-US" dirty="0">
                <a:latin typeface="Times New Roman" charset="0"/>
              </a:rPr>
              <a:t> to make an initial diagnosis of gout.</a:t>
            </a:r>
          </a:p>
          <a:p>
            <a:pPr eaLnBrk="1" hangingPunct="1"/>
            <a:r>
              <a:rPr lang="en-US" dirty="0">
                <a:latin typeface="Times New Roman" charset="0"/>
              </a:rPr>
              <a:t>-Note that the presence of an effusion may be difficult to detect depending on the body habitus of the patient (</a:t>
            </a:r>
            <a:r>
              <a:rPr lang="en-US" dirty="0" err="1">
                <a:latin typeface="Times New Roman" charset="0"/>
              </a:rPr>
              <a:t>ie</a:t>
            </a:r>
            <a:r>
              <a:rPr lang="en-US" dirty="0">
                <a:latin typeface="Times New Roman" charset="0"/>
              </a:rPr>
              <a:t> may be more difficult to detect in a patient that is overweight) and the joint involved. Effusion in a hip is very difficult to detect clinically, whereas a knee effusion should be detectable in most patients. </a:t>
            </a:r>
          </a:p>
          <a:p>
            <a:pPr marL="171450" indent="-171450" eaLnBrk="1" hangingPunct="1">
              <a:buFontTx/>
              <a:buChar char="-"/>
            </a:pPr>
            <a:r>
              <a:rPr lang="en-US" dirty="0" smtClean="0">
                <a:latin typeface="Times New Roman" charset="0"/>
              </a:rPr>
              <a:t>In </a:t>
            </a:r>
            <a:r>
              <a:rPr lang="en-US" dirty="0">
                <a:latin typeface="Times New Roman" charset="0"/>
              </a:rPr>
              <a:t>a patient with previous diagnosis of gout who has a similar presentation to previous episodes, </a:t>
            </a:r>
            <a:r>
              <a:rPr lang="en-US" dirty="0" err="1">
                <a:latin typeface="Times New Roman" charset="0"/>
              </a:rPr>
              <a:t>arthrocentesis</a:t>
            </a:r>
            <a:r>
              <a:rPr lang="en-US" dirty="0">
                <a:latin typeface="Times New Roman" charset="0"/>
              </a:rPr>
              <a:t> may not be </a:t>
            </a:r>
            <a:r>
              <a:rPr lang="en-US" dirty="0" smtClean="0">
                <a:latin typeface="Times New Roman" charset="0"/>
              </a:rPr>
              <a:t>necessary</a:t>
            </a:r>
          </a:p>
          <a:p>
            <a:pPr marL="0" indent="0" eaLnBrk="1" hangingPunct="1">
              <a:buFontTx/>
              <a:buNone/>
            </a:pPr>
            <a:endParaRPr lang="en-US" dirty="0">
              <a:latin typeface="Times New Roman" charset="0"/>
            </a:endParaRPr>
          </a:p>
          <a:p>
            <a:pPr eaLnBrk="1" hangingPunct="1"/>
            <a:r>
              <a:rPr lang="en-US" dirty="0">
                <a:latin typeface="Times New Roman" charset="0"/>
              </a:rPr>
              <a:t>Clarify that NO lab or physical exam finding has been found to be sufficiently sensitive or specific to rule out septic arthritis in a patient with a swollen, painful joint </a:t>
            </a:r>
            <a:r>
              <a:rPr lang="en-US" dirty="0" smtClean="0">
                <a:latin typeface="Times New Roman" charset="0"/>
              </a:rPr>
              <a:t>(Ref 1 below)</a:t>
            </a:r>
            <a:endParaRPr lang="en-US" dirty="0">
              <a:latin typeface="Times New Roman" charset="0"/>
            </a:endParaRPr>
          </a:p>
          <a:p>
            <a:pPr eaLnBrk="1" hangingPunct="1"/>
            <a:r>
              <a:rPr lang="en-US" dirty="0">
                <a:latin typeface="Times New Roman" charset="0"/>
              </a:rPr>
              <a:t>-Note that blood in the joint (</a:t>
            </a:r>
            <a:r>
              <a:rPr lang="en-US" dirty="0" err="1">
                <a:latin typeface="Times New Roman" charset="0"/>
              </a:rPr>
              <a:t>hemarthrosis</a:t>
            </a:r>
            <a:r>
              <a:rPr lang="en-US" dirty="0">
                <a:latin typeface="Times New Roman" charset="0"/>
              </a:rPr>
              <a:t>) can be very destructive to the joint space</a:t>
            </a:r>
          </a:p>
          <a:p>
            <a:pPr eaLnBrk="1" hangingPunct="1"/>
            <a:r>
              <a:rPr lang="en-US" dirty="0">
                <a:latin typeface="Times New Roman" charset="0"/>
              </a:rPr>
              <a:t>-In a patient with known history of arthritis, American College of </a:t>
            </a:r>
            <a:r>
              <a:rPr lang="en-US" dirty="0" smtClean="0">
                <a:latin typeface="Times New Roman" charset="0"/>
              </a:rPr>
              <a:t>Rheumatology </a:t>
            </a:r>
            <a:r>
              <a:rPr lang="en-US" dirty="0">
                <a:latin typeface="Times New Roman" charset="0"/>
              </a:rPr>
              <a:t>recommends </a:t>
            </a:r>
            <a:r>
              <a:rPr lang="en-US" dirty="0" err="1">
                <a:latin typeface="Times New Roman" charset="0"/>
              </a:rPr>
              <a:t>arthocentesis</a:t>
            </a:r>
            <a:r>
              <a:rPr lang="en-US" dirty="0">
                <a:latin typeface="Times New Roman" charset="0"/>
              </a:rPr>
              <a:t> </a:t>
            </a:r>
            <a:r>
              <a:rPr lang="en-US" i="1" dirty="0">
                <a:latin typeface="Times New Roman" charset="0"/>
              </a:rPr>
              <a:t>if</a:t>
            </a:r>
            <a:r>
              <a:rPr lang="en-US" dirty="0">
                <a:latin typeface="Times New Roman" charset="0"/>
              </a:rPr>
              <a:t> fever + joint pain </a:t>
            </a:r>
            <a:r>
              <a:rPr lang="en-US" i="1" dirty="0">
                <a:latin typeface="Times New Roman" charset="0"/>
              </a:rPr>
              <a:t>or</a:t>
            </a:r>
            <a:r>
              <a:rPr lang="en-US" dirty="0">
                <a:latin typeface="Times New Roman" charset="0"/>
              </a:rPr>
              <a:t> effusion (</a:t>
            </a:r>
            <a:r>
              <a:rPr lang="en-US" i="1" dirty="0">
                <a:latin typeface="Times New Roman" charset="0"/>
              </a:rPr>
              <a:t>1</a:t>
            </a:r>
            <a:r>
              <a:rPr lang="en-US" i="1" dirty="0" smtClean="0">
                <a:latin typeface="Times New Roman" charset="0"/>
              </a:rPr>
              <a:t>)</a:t>
            </a:r>
          </a:p>
          <a:p>
            <a:pPr eaLnBrk="1" hangingPunct="1"/>
            <a:endParaRPr lang="en-US" dirty="0">
              <a:latin typeface="Times New Roman" charset="0"/>
            </a:endParaRPr>
          </a:p>
          <a:p>
            <a:pPr eaLnBrk="1" hangingPunct="1"/>
            <a:r>
              <a:rPr lang="en-US" b="1" dirty="0">
                <a:latin typeface="Times New Roman" charset="0"/>
              </a:rPr>
              <a:t>Instructions:</a:t>
            </a:r>
          </a:p>
          <a:p>
            <a:pPr eaLnBrk="1" hangingPunct="1"/>
            <a:r>
              <a:rPr lang="en-US" u="sng" dirty="0">
                <a:latin typeface="Times New Roman" charset="0"/>
              </a:rPr>
              <a:t>Before proceeding to the next slide</a:t>
            </a:r>
            <a:r>
              <a:rPr lang="en-US" dirty="0">
                <a:latin typeface="Times New Roman" charset="0"/>
              </a:rPr>
              <a:t>, ask : </a:t>
            </a:r>
            <a:r>
              <a:rPr lang="en-US" i="1" dirty="0">
                <a:latin typeface="Times New Roman" charset="0"/>
              </a:rPr>
              <a:t>what are the potential contraindications to performing </a:t>
            </a:r>
            <a:r>
              <a:rPr lang="en-US" i="1" dirty="0" err="1">
                <a:latin typeface="Times New Roman" charset="0"/>
              </a:rPr>
              <a:t>arthrocentesis</a:t>
            </a:r>
            <a:r>
              <a:rPr lang="en-US" i="1" dirty="0" smtClean="0">
                <a:latin typeface="Times New Roman" charset="0"/>
              </a:rPr>
              <a:t>?</a:t>
            </a:r>
            <a:endParaRPr lang="en-US" i="1" dirty="0">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2F3EA264-6332-AC47-BF88-DF793CC156D5}" type="slidenum">
              <a:rPr lang="en-US" sz="1200"/>
              <a:pPr/>
              <a:t>5</a:t>
            </a:fld>
            <a:endParaRPr lang="en-US" sz="1200"/>
          </a:p>
        </p:txBody>
      </p:sp>
      <p:sp>
        <p:nvSpPr>
          <p:cNvPr id="22531" name="Rectangle 2"/>
          <p:cNvSpPr>
            <a:spLocks noGrp="1" noRot="1" noChangeAspect="1" noChangeArrowheads="1"/>
          </p:cNvSpPr>
          <p:nvPr>
            <p:ph type="sldImg"/>
          </p:nvPr>
        </p:nvSpPr>
        <p:spPr>
          <a:solidFill>
            <a:srgbClr val="FFFFFF"/>
          </a:solidFill>
          <a:ln/>
        </p:spPr>
      </p:sp>
      <p:sp>
        <p:nvSpPr>
          <p:cNvPr id="22532"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b="1" u="sng" dirty="0">
                <a:latin typeface="Times New Roman" charset="0"/>
              </a:rPr>
              <a:t>Supplementary Information</a:t>
            </a:r>
          </a:p>
          <a:p>
            <a:pPr eaLnBrk="1" hangingPunct="1"/>
            <a:r>
              <a:rPr lang="en-US" b="1" dirty="0">
                <a:latin typeface="Times New Roman" charset="0"/>
              </a:rPr>
              <a:t>Notes: </a:t>
            </a:r>
            <a:r>
              <a:rPr lang="en-US" dirty="0">
                <a:latin typeface="Times New Roman" charset="0"/>
              </a:rPr>
              <a:t>None of these are absolute: septic arthritis has the potential to permanently destroy a joint and cause long term disability. However, if any of these contraindications are present, you should stop to consider if the procedure is necessary.</a:t>
            </a:r>
          </a:p>
          <a:p>
            <a:pPr eaLnBrk="1" hangingPunct="1"/>
            <a:endParaRPr lang="en-US" b="1" dirty="0" smtClean="0">
              <a:latin typeface="Times New Roman" charset="0"/>
            </a:endParaRPr>
          </a:p>
          <a:p>
            <a:pPr eaLnBrk="1" hangingPunct="1"/>
            <a:r>
              <a:rPr lang="en-US" b="1" dirty="0" smtClean="0">
                <a:latin typeface="Times New Roman" charset="0"/>
              </a:rPr>
              <a:t>Instructions</a:t>
            </a:r>
            <a:r>
              <a:rPr lang="en-US" b="1" dirty="0">
                <a:latin typeface="Times New Roman" charset="0"/>
              </a:rPr>
              <a:t>:</a:t>
            </a:r>
            <a:r>
              <a:rPr lang="en-US" dirty="0">
                <a:latin typeface="Times New Roman" charset="0"/>
              </a:rPr>
              <a:t> Ask your audience </a:t>
            </a:r>
            <a:r>
              <a:rPr lang="en-US" i="1" dirty="0">
                <a:latin typeface="Times New Roman" charset="0"/>
              </a:rPr>
              <a:t>why</a:t>
            </a:r>
            <a:r>
              <a:rPr lang="en-US" dirty="0">
                <a:latin typeface="Times New Roman" charset="0"/>
              </a:rPr>
              <a:t> each would be a contraindication</a:t>
            </a:r>
            <a:endParaRPr lang="en-US" b="1" dirty="0">
              <a:latin typeface="Times New Roman" charset="0"/>
            </a:endParaRPr>
          </a:p>
          <a:p>
            <a:pPr eaLnBrk="1" hangingPunct="1"/>
            <a:r>
              <a:rPr lang="en-US" dirty="0">
                <a:latin typeface="Times New Roman" charset="0"/>
              </a:rPr>
              <a:t>REASONS FOR CONTRAINDICATIONS:</a:t>
            </a:r>
          </a:p>
          <a:p>
            <a:pPr eaLnBrk="1" hangingPunct="1"/>
            <a:r>
              <a:rPr lang="en-US" dirty="0">
                <a:latin typeface="Times New Roman" charset="0"/>
              </a:rPr>
              <a:t>Cellulitis: risk contaminating your sample or inoculating the joint space (</a:t>
            </a:r>
            <a:r>
              <a:rPr lang="en-US" i="1" dirty="0">
                <a:latin typeface="Times New Roman" charset="0"/>
              </a:rPr>
              <a:t>causing </a:t>
            </a:r>
            <a:r>
              <a:rPr lang="en-US" dirty="0">
                <a:latin typeface="Times New Roman" charset="0"/>
              </a:rPr>
              <a:t>a septic arthritis) with your procedure- no strong evidence on risk of contamination </a:t>
            </a:r>
            <a:r>
              <a:rPr lang="en-US" dirty="0" smtClean="0">
                <a:latin typeface="Times New Roman" charset="0"/>
              </a:rPr>
              <a:t>(Ref 1 below)</a:t>
            </a:r>
            <a:r>
              <a:rPr lang="en-US" dirty="0">
                <a:latin typeface="Times New Roman" charset="0"/>
              </a:rPr>
              <a:t>. Avoid the infected area in your approach if possible</a:t>
            </a:r>
          </a:p>
          <a:p>
            <a:pPr eaLnBrk="1" hangingPunct="1"/>
            <a:r>
              <a:rPr lang="en-US" dirty="0">
                <a:latin typeface="Times New Roman" charset="0"/>
              </a:rPr>
              <a:t>Coagulopathy: </a:t>
            </a:r>
            <a:r>
              <a:rPr lang="en-US" i="1" dirty="0" err="1">
                <a:latin typeface="Times New Roman" charset="0"/>
              </a:rPr>
              <a:t>eg</a:t>
            </a:r>
            <a:r>
              <a:rPr lang="en-US" i="1" dirty="0">
                <a:latin typeface="Times New Roman" charset="0"/>
              </a:rPr>
              <a:t> hemophilia, thrombocytopenia </a:t>
            </a:r>
            <a:r>
              <a:rPr lang="en-US" dirty="0">
                <a:latin typeface="Times New Roman" charset="0"/>
              </a:rPr>
              <a:t>risk causing a </a:t>
            </a:r>
            <a:r>
              <a:rPr lang="en-US" dirty="0" err="1">
                <a:latin typeface="Times New Roman" charset="0"/>
              </a:rPr>
              <a:t>hemearthrosis</a:t>
            </a:r>
            <a:endParaRPr lang="en-US" dirty="0">
              <a:latin typeface="Times New Roman" charset="0"/>
            </a:endParaRPr>
          </a:p>
          <a:p>
            <a:pPr eaLnBrk="1" hangingPunct="1"/>
            <a:r>
              <a:rPr lang="en-US" dirty="0">
                <a:latin typeface="Times New Roman" charset="0"/>
              </a:rPr>
              <a:t>Prosthetic joint: if you introduce an infection, the prosthetic joint may have to be replaced</a:t>
            </a:r>
          </a:p>
          <a:p>
            <a:pPr eaLnBrk="1" hangingPunct="1"/>
            <a:r>
              <a:rPr lang="en-US" dirty="0" err="1">
                <a:latin typeface="Times New Roman" charset="0"/>
              </a:rPr>
              <a:t>Hemearthrosis</a:t>
            </a:r>
            <a:r>
              <a:rPr lang="en-US" dirty="0">
                <a:latin typeface="Times New Roman" charset="0"/>
              </a:rPr>
              <a:t>: blood is a good growth media for bacteria so the risk of your procedure introducing an infection is higher</a:t>
            </a:r>
          </a:p>
          <a:p>
            <a:pPr eaLnBrk="1" hangingPunct="1"/>
            <a:endParaRPr lang="en-US" b="1" dirty="0">
              <a:latin typeface="Times New Roman" charset="0"/>
            </a:endParaRPr>
          </a:p>
          <a:p>
            <a:pPr eaLnBrk="1" hangingPunct="1"/>
            <a:r>
              <a:rPr lang="en-US" u="sng" dirty="0">
                <a:latin typeface="Times New Roman" charset="0"/>
              </a:rPr>
              <a:t>Before proceeding to next slide, ask your audience:</a:t>
            </a:r>
            <a:r>
              <a:rPr lang="en-US" dirty="0">
                <a:latin typeface="Times New Roman" charset="0"/>
              </a:rPr>
              <a:t> What </a:t>
            </a:r>
            <a:r>
              <a:rPr lang="en-US" dirty="0" smtClean="0">
                <a:latin typeface="Times New Roman" charset="0"/>
              </a:rPr>
              <a:t>equipment </a:t>
            </a:r>
            <a:r>
              <a:rPr lang="en-US" dirty="0">
                <a:latin typeface="Times New Roman" charset="0"/>
              </a:rPr>
              <a:t>will you need to gather to perform an </a:t>
            </a:r>
            <a:r>
              <a:rPr lang="en-US" dirty="0" err="1" smtClean="0">
                <a:latin typeface="Times New Roman" charset="0"/>
              </a:rPr>
              <a:t>arthrocentesis</a:t>
            </a:r>
            <a:endParaRPr lang="en-US" dirty="0">
              <a:latin typeface="Times New Roman"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41C7F94F-AA71-2A42-8F57-EA5510DDAB52}" type="slidenum">
              <a:rPr lang="en-US" sz="1200"/>
              <a:pPr/>
              <a:t>6</a:t>
            </a:fld>
            <a:endParaRPr lang="en-US" sz="1200"/>
          </a:p>
        </p:txBody>
      </p:sp>
      <p:sp>
        <p:nvSpPr>
          <p:cNvPr id="24579" name="Rectangle 2"/>
          <p:cNvSpPr>
            <a:spLocks noGrp="1" noRot="1" noChangeAspect="1" noChangeArrowheads="1"/>
          </p:cNvSpPr>
          <p:nvPr>
            <p:ph type="sldImg"/>
          </p:nvPr>
        </p:nvSpPr>
        <p:spPr>
          <a:solidFill>
            <a:srgbClr val="FFFFFF"/>
          </a:solidFill>
          <a:ln/>
        </p:spPr>
      </p:sp>
      <p:sp>
        <p:nvSpPr>
          <p:cNvPr id="24580"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r>
              <a:rPr lang="en-US" b="1" u="sng" dirty="0">
                <a:latin typeface="Times New Roman" charset="0"/>
              </a:rPr>
              <a:t>Supplementary Information</a:t>
            </a:r>
          </a:p>
          <a:p>
            <a:pPr eaLnBrk="1" hangingPunct="1"/>
            <a:r>
              <a:rPr lang="en-US" b="1" dirty="0" smtClean="0">
                <a:latin typeface="Times New Roman" charset="0"/>
              </a:rPr>
              <a:t>Instructions</a:t>
            </a:r>
            <a:r>
              <a:rPr lang="en-US" b="1" dirty="0">
                <a:latin typeface="Times New Roman" charset="0"/>
              </a:rPr>
              <a:t>:</a:t>
            </a:r>
          </a:p>
          <a:p>
            <a:pPr eaLnBrk="1" hangingPunct="1"/>
            <a:r>
              <a:rPr lang="en-US" b="1" dirty="0">
                <a:latin typeface="Times New Roman" charset="0"/>
              </a:rPr>
              <a:t>*</a:t>
            </a:r>
            <a:r>
              <a:rPr lang="en-US" dirty="0">
                <a:latin typeface="Times New Roman" charset="0"/>
              </a:rPr>
              <a:t>If available, Ultrasound can be used to guide the procedure and improve </a:t>
            </a:r>
            <a:r>
              <a:rPr lang="en-US" dirty="0" smtClean="0">
                <a:latin typeface="Times New Roman" charset="0"/>
              </a:rPr>
              <a:t>accuracy- </a:t>
            </a:r>
            <a:r>
              <a:rPr lang="en-US" dirty="0">
                <a:latin typeface="Times New Roman" charset="0"/>
              </a:rPr>
              <a:t>see supplemental material for web-based video </a:t>
            </a:r>
            <a:r>
              <a:rPr lang="en-US" dirty="0" smtClean="0">
                <a:latin typeface="Times New Roman" charset="0"/>
              </a:rPr>
              <a:t>resources</a:t>
            </a:r>
            <a:endParaRPr lang="en-US" dirty="0">
              <a:latin typeface="Times New Roman"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B50ACBB0-B7E0-284B-AFF3-AE887D8F3409}" type="slidenum">
              <a:rPr lang="en-US" sz="1200"/>
              <a:pPr/>
              <a:t>7</a:t>
            </a:fld>
            <a:endParaRPr lang="en-US" sz="1200"/>
          </a:p>
        </p:txBody>
      </p:sp>
      <p:sp>
        <p:nvSpPr>
          <p:cNvPr id="26627" name="Rectangle 2"/>
          <p:cNvSpPr>
            <a:spLocks noGrp="1" noRot="1" noChangeAspect="1" noChangeArrowheads="1"/>
          </p:cNvSpPr>
          <p:nvPr>
            <p:ph type="sldImg"/>
          </p:nvPr>
        </p:nvSpPr>
        <p:spPr>
          <a:solidFill>
            <a:srgbClr val="FFFFFF"/>
          </a:solidFill>
          <a:ln/>
        </p:spPr>
      </p:sp>
      <p:sp>
        <p:nvSpPr>
          <p:cNvPr id="26628"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1" u="sng" dirty="0" smtClean="0">
                <a:latin typeface="Times New Roman" charset="0"/>
              </a:rPr>
              <a:t>Supplementary Information</a:t>
            </a:r>
          </a:p>
          <a:p>
            <a:pPr eaLnBrk="1" hangingPunct="1"/>
            <a:endParaRPr lang="en-US" b="1" dirty="0" smtClean="0">
              <a:latin typeface="Times New Roman" charset="0"/>
            </a:endParaRPr>
          </a:p>
          <a:p>
            <a:pPr eaLnBrk="1" hangingPunct="1"/>
            <a:r>
              <a:rPr lang="en-US" b="1" dirty="0" smtClean="0">
                <a:latin typeface="Times New Roman" charset="0"/>
              </a:rPr>
              <a:t>Notes</a:t>
            </a:r>
            <a:r>
              <a:rPr lang="en-US" b="1" dirty="0">
                <a:latin typeface="Times New Roman" charset="0"/>
              </a:rPr>
              <a:t>:</a:t>
            </a:r>
          </a:p>
          <a:p>
            <a:pPr eaLnBrk="1" hangingPunct="1"/>
            <a:r>
              <a:rPr lang="en-US" dirty="0">
                <a:latin typeface="Times New Roman" charset="0"/>
              </a:rPr>
              <a:t>- Muscle tension during </a:t>
            </a:r>
            <a:r>
              <a:rPr lang="en-US" dirty="0" smtClean="0">
                <a:latin typeface="Times New Roman" charset="0"/>
              </a:rPr>
              <a:t>procedure </a:t>
            </a:r>
            <a:r>
              <a:rPr lang="en-US" dirty="0">
                <a:latin typeface="Times New Roman" charset="0"/>
              </a:rPr>
              <a:t>may decrease the size of the joint space: position your patient comfortably with the limb supported</a:t>
            </a:r>
          </a:p>
          <a:p>
            <a:pPr eaLnBrk="1" hangingPunct="1"/>
            <a:r>
              <a:rPr lang="en-US" dirty="0">
                <a:latin typeface="Times New Roman" charset="0"/>
              </a:rPr>
              <a:t>- if using iodine prep, it is best to let it dry and then wipe it off with sterile gauze and alcohol swabs/sterile water as there is potential that the iodine solution can sterilize your sample and/or irritate the joint space</a:t>
            </a:r>
          </a:p>
          <a:p>
            <a:pPr eaLnBrk="1" hangingPunct="1"/>
            <a:r>
              <a:rPr lang="en-US" dirty="0">
                <a:latin typeface="Times New Roman" charset="0"/>
              </a:rPr>
              <a:t>-Anesthetic can sterilize the joint space, so it is best to not enter the joint space while injecting your local anesthetic</a:t>
            </a:r>
          </a:p>
          <a:p>
            <a:pPr eaLnBrk="1" hangingPunct="1"/>
            <a:r>
              <a:rPr lang="en-US" dirty="0">
                <a:latin typeface="Times New Roman" charset="0"/>
              </a:rPr>
              <a:t>-Aspirate enough to send your samples, but also enough to relieve pain from capsule distension</a:t>
            </a:r>
          </a:p>
          <a:p>
            <a:pPr eaLnBrk="1" hangingPunct="1"/>
            <a:r>
              <a:rPr lang="en-US" dirty="0">
                <a:latin typeface="Times New Roman" charset="0"/>
              </a:rPr>
              <a:t>-minimize irritation of cartilage in your approach to minimize discomfort</a:t>
            </a:r>
          </a:p>
          <a:p>
            <a:pPr eaLnBrk="1" hangingPunct="1"/>
            <a:endParaRPr lang="en-US" b="1" dirty="0" smtClean="0">
              <a:latin typeface="Times New Roman" charset="0"/>
            </a:endParaRPr>
          </a:p>
          <a:p>
            <a:pPr eaLnBrk="1" hangingPunct="1"/>
            <a:r>
              <a:rPr lang="en-US" b="1" dirty="0" smtClean="0">
                <a:latin typeface="Times New Roman" charset="0"/>
              </a:rPr>
              <a:t>Instructions</a:t>
            </a:r>
            <a:r>
              <a:rPr lang="en-US" b="1" dirty="0">
                <a:latin typeface="Times New Roman" charset="0"/>
              </a:rPr>
              <a:t>:</a:t>
            </a:r>
          </a:p>
          <a:p>
            <a:pPr eaLnBrk="1" hangingPunct="1"/>
            <a:r>
              <a:rPr lang="en-US" u="sng" dirty="0">
                <a:latin typeface="Times New Roman" charset="0"/>
              </a:rPr>
              <a:t>Before proceeding to next slide ask: </a:t>
            </a:r>
            <a:r>
              <a:rPr lang="en-US" i="1" dirty="0">
                <a:latin typeface="Times New Roman" charset="0"/>
              </a:rPr>
              <a:t>What tests do you want to </a:t>
            </a:r>
            <a:r>
              <a:rPr lang="en-US" i="1" dirty="0" smtClean="0">
                <a:latin typeface="Times New Roman" charset="0"/>
              </a:rPr>
              <a:t>send </a:t>
            </a:r>
            <a:r>
              <a:rPr lang="en-US" i="1" dirty="0">
                <a:latin typeface="Times New Roman" charset="0"/>
              </a:rPr>
              <a:t>aspirate for?</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42B68E8C-FE84-7F4A-9D0C-88B355F9E202}" type="slidenum">
              <a:rPr lang="en-US" sz="1200"/>
              <a:pPr/>
              <a:t>9</a:t>
            </a:fld>
            <a:endParaRPr lang="en-US" sz="1200"/>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b="1" u="sng" dirty="0" smtClean="0">
                <a:latin typeface="Times New Roman" charset="0"/>
              </a:rPr>
              <a:t>Supplementary Information</a:t>
            </a:r>
          </a:p>
          <a:p>
            <a:pPr eaLnBrk="1" hangingPunct="1"/>
            <a:endParaRPr lang="en-US" b="1" dirty="0">
              <a:latin typeface="Times New Roman" charset="0"/>
            </a:endParaRPr>
          </a:p>
          <a:p>
            <a:pPr eaLnBrk="1" hangingPunct="1"/>
            <a:r>
              <a:rPr lang="en-US" b="1" dirty="0">
                <a:latin typeface="Times New Roman" charset="0"/>
              </a:rPr>
              <a:t>Instructions</a:t>
            </a:r>
            <a:r>
              <a:rPr lang="en-US" b="1" dirty="0" smtClean="0">
                <a:latin typeface="Times New Roman" charset="0"/>
              </a:rPr>
              <a:t>:</a:t>
            </a:r>
            <a:endParaRPr lang="en-US" dirty="0">
              <a:latin typeface="Times New Roman" charset="0"/>
            </a:endParaRPr>
          </a:p>
          <a:p>
            <a:pPr eaLnBrk="1" hangingPunct="1"/>
            <a:r>
              <a:rPr lang="en-US" dirty="0">
                <a:latin typeface="Times New Roman" charset="0"/>
              </a:rPr>
              <a:t>-emphasize the need to minimize risk of potentially contaminating a NON-septic effusion</a:t>
            </a:r>
          </a:p>
          <a:p>
            <a:pPr eaLnBrk="1" hangingPunct="1"/>
            <a:r>
              <a:rPr lang="en-US" dirty="0">
                <a:latin typeface="Times New Roman" charset="0"/>
              </a:rPr>
              <a:t>-emphasize the need to minimize infiltration of the joint space with local anesthetic, as this can decrease the sensitivity of fluid analysis</a:t>
            </a:r>
          </a:p>
          <a:p>
            <a:pPr eaLnBrk="1" hangingPunct="1"/>
            <a:r>
              <a:rPr lang="en-US" dirty="0">
                <a:latin typeface="Times New Roman" charset="0"/>
              </a:rPr>
              <a:t>-Visual inspection of synovial fluid can distinguish basic inflammatory arthritis by appearance only with a sensitivity of 94% </a:t>
            </a:r>
            <a:r>
              <a:rPr lang="en-US" dirty="0" smtClean="0">
                <a:latin typeface="Times New Roman" charset="0"/>
              </a:rPr>
              <a:t>(Ref 1 below)</a:t>
            </a:r>
            <a:r>
              <a:rPr lang="en-US" dirty="0">
                <a:latin typeface="Times New Roman" charset="0"/>
              </a:rPr>
              <a:t>. The accuracy of non-expert analysis is unknown</a:t>
            </a:r>
            <a:r>
              <a:rPr lang="en-US" dirty="0" smtClean="0">
                <a:latin typeface="Times New Roman" charset="0"/>
              </a:rPr>
              <a:t>.</a:t>
            </a:r>
          </a:p>
          <a:p>
            <a:pPr eaLnBrk="1" hangingPunct="1"/>
            <a:endParaRPr lang="en-US" dirty="0">
              <a:latin typeface="Times New Roman" charset="0"/>
            </a:endParaRPr>
          </a:p>
          <a:p>
            <a:pPr eaLnBrk="1" hangingPunct="1"/>
            <a:r>
              <a:rPr lang="en-US" b="0" u="sng" dirty="0" smtClean="0">
                <a:latin typeface="Times New Roman" charset="0"/>
              </a:rPr>
              <a:t>Before proceeding to next slide:</a:t>
            </a:r>
          </a:p>
          <a:p>
            <a:pPr eaLnBrk="1" hangingPunct="1"/>
            <a:r>
              <a:rPr lang="en-US" dirty="0" smtClean="0">
                <a:latin typeface="Times New Roman" charset="0"/>
              </a:rPr>
              <a:t>Tell </a:t>
            </a:r>
            <a:r>
              <a:rPr lang="en-US" dirty="0">
                <a:latin typeface="Times New Roman" charset="0"/>
              </a:rPr>
              <a:t>the students that you are going to review the anatomical approach  to aspiration of the shoulder, hip and knee. While reviewing the approach, you can have different members of the class describe their basic </a:t>
            </a:r>
            <a:r>
              <a:rPr lang="en-US" dirty="0" err="1">
                <a:latin typeface="Times New Roman" charset="0"/>
              </a:rPr>
              <a:t>arthrocentesis</a:t>
            </a:r>
            <a:r>
              <a:rPr lang="en-US" dirty="0">
                <a:latin typeface="Times New Roman" charset="0"/>
              </a:rPr>
              <a:t> technique and/or list equipment needed as review.</a:t>
            </a:r>
          </a:p>
          <a:p>
            <a:pPr eaLnBrk="1" hangingPunct="1"/>
            <a:r>
              <a:rPr lang="en-US" dirty="0">
                <a:latin typeface="Times New Roman" charset="0"/>
              </a:rPr>
              <a:t>-ASK THE CLASS: if anyone can describe the anatomical approach to </a:t>
            </a:r>
            <a:r>
              <a:rPr lang="en-US" dirty="0" err="1">
                <a:latin typeface="Times New Roman" charset="0"/>
              </a:rPr>
              <a:t>arthrocentesis</a:t>
            </a:r>
            <a:r>
              <a:rPr lang="en-US" dirty="0">
                <a:latin typeface="Times New Roman" charset="0"/>
              </a:rPr>
              <a:t> of the shoulder</a:t>
            </a:r>
          </a:p>
          <a:p>
            <a:pPr eaLnBrk="1" hangingPunct="1"/>
            <a:endParaRPr lang="en-US" dirty="0">
              <a:latin typeface="Times New Roman"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1031"/>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fld id="{4F8AC8A7-F21E-6343-8E19-5610092142DC}" type="slidenum">
              <a:rPr lang="en-US" sz="1200"/>
              <a:pPr/>
              <a:t>10</a:t>
            </a:fld>
            <a:endParaRPr lang="en-US" sz="12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u="sng" dirty="0">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1" u="sng" dirty="0" smtClean="0">
                <a:latin typeface="Times New Roman" charset="0"/>
              </a:rPr>
              <a:t>Supplementary Information</a:t>
            </a:r>
          </a:p>
          <a:p>
            <a:pPr eaLnBrk="1" hangingPunct="1"/>
            <a:r>
              <a:rPr lang="en-US" b="1" dirty="0" smtClean="0">
                <a:latin typeface="Times New Roman" charset="0"/>
              </a:rPr>
              <a:t>Notes:</a:t>
            </a:r>
          </a:p>
          <a:p>
            <a:pPr eaLnBrk="1" hangingPunct="1"/>
            <a:r>
              <a:rPr lang="en-US" dirty="0" smtClean="0">
                <a:latin typeface="Times New Roman" charset="0"/>
              </a:rPr>
              <a:t>-May prefer to use a 20G needle rather than an 18G for aspiration of the shoulder joint.</a:t>
            </a:r>
          </a:p>
          <a:p>
            <a:pPr eaLnBrk="1" hangingPunct="1">
              <a:buFontTx/>
              <a:buChar char="-"/>
            </a:pPr>
            <a:r>
              <a:rPr lang="en-US" dirty="0" smtClean="0">
                <a:latin typeface="Times New Roman" charset="0"/>
              </a:rPr>
              <a:t>An Anterior approach is also possible: Position the patient in the same way, landmark the groove lateral to the coracoid process between the coracoid and the humeral head. Insert needle just below the tip of the coracoid process, angled laterally and superiorly</a:t>
            </a:r>
          </a:p>
          <a:p>
            <a:pPr eaLnBrk="1" hangingPunct="1">
              <a:buFontTx/>
              <a:buChar char="-"/>
            </a:pPr>
            <a:r>
              <a:rPr lang="en-US" dirty="0" smtClean="0">
                <a:latin typeface="Times New Roman" charset="0"/>
              </a:rPr>
              <a:t>See Specific Resources below for free </a:t>
            </a:r>
            <a:r>
              <a:rPr lang="en-US" dirty="0" err="1" smtClean="0">
                <a:latin typeface="Times New Roman" charset="0"/>
              </a:rPr>
              <a:t>youtube</a:t>
            </a:r>
            <a:r>
              <a:rPr lang="en-US" dirty="0" smtClean="0">
                <a:latin typeface="Times New Roman" charset="0"/>
              </a:rPr>
              <a:t> videos detailing the anatomy and approach</a:t>
            </a:r>
            <a:endParaRPr lang="en-US" b="1" dirty="0" smtClean="0">
              <a:latin typeface="Times New Roman" charset="0"/>
            </a:endParaRPr>
          </a:p>
          <a:p>
            <a:pPr eaLnBrk="1" hangingPunct="1"/>
            <a:endParaRPr lang="en-US" b="1" dirty="0" smtClean="0">
              <a:latin typeface="Times New Roman" charset="0"/>
            </a:endParaRPr>
          </a:p>
          <a:p>
            <a:pPr eaLnBrk="1" hangingPunct="1"/>
            <a:r>
              <a:rPr lang="en-US" b="1" dirty="0" smtClean="0">
                <a:latin typeface="Times New Roman" charset="0"/>
              </a:rPr>
              <a:t>Instructions:</a:t>
            </a:r>
          </a:p>
          <a:p>
            <a:pPr eaLnBrk="1" hangingPunct="1"/>
            <a:r>
              <a:rPr lang="en-US" dirty="0" smtClean="0">
                <a:latin typeface="Times New Roman" charset="0"/>
              </a:rPr>
              <a:t>Demonstrate to the students the landmarks and patient positioning.</a:t>
            </a:r>
          </a:p>
          <a:p>
            <a:pPr eaLnBrk="1" hangingPunct="1"/>
            <a:r>
              <a:rPr lang="en-US" dirty="0" smtClean="0">
                <a:latin typeface="Times New Roman" charset="0"/>
              </a:rPr>
              <a:t>Have the students practice </a:t>
            </a:r>
            <a:r>
              <a:rPr lang="en-US" dirty="0" err="1" smtClean="0">
                <a:latin typeface="Times New Roman" charset="0"/>
              </a:rPr>
              <a:t>landmarking</a:t>
            </a:r>
            <a:r>
              <a:rPr lang="en-US" dirty="0" smtClean="0">
                <a:latin typeface="Times New Roman" charset="0"/>
              </a:rPr>
              <a:t> on each other</a:t>
            </a:r>
          </a:p>
          <a:p>
            <a:pPr eaLnBrk="1" hangingPunct="1"/>
            <a:endParaRPr lang="en-US" b="0" u="sng" dirty="0" smtClean="0">
              <a:latin typeface="Times New Roman" charset="0"/>
            </a:endParaRPr>
          </a:p>
          <a:p>
            <a:pPr eaLnBrk="1" hangingPunct="1"/>
            <a:r>
              <a:rPr lang="en-US" b="0" u="sng" dirty="0" smtClean="0">
                <a:latin typeface="Times New Roman" charset="0"/>
              </a:rPr>
              <a:t>Before proceeding to next slide:</a:t>
            </a:r>
          </a:p>
          <a:p>
            <a:pPr eaLnBrk="1" hangingPunct="1"/>
            <a:r>
              <a:rPr lang="en-US" dirty="0" smtClean="0">
                <a:latin typeface="Times New Roman" charset="0"/>
              </a:rPr>
              <a:t>Ask the students to describe the landmarks and approach to </a:t>
            </a:r>
            <a:r>
              <a:rPr lang="en-US" dirty="0" err="1" smtClean="0">
                <a:latin typeface="Times New Roman" charset="0"/>
              </a:rPr>
              <a:t>arthrocentesis</a:t>
            </a:r>
            <a:r>
              <a:rPr lang="en-US" dirty="0" smtClean="0">
                <a:latin typeface="Times New Roman" charset="0"/>
              </a:rPr>
              <a:t> of the hip</a:t>
            </a:r>
          </a:p>
          <a:p>
            <a:pPr eaLnBrk="1" hangingPunct="1"/>
            <a:endParaRPr lang="en-US" b="1" dirty="0" smtClean="0">
              <a:latin typeface="Times New Roman" charset="0"/>
            </a:endParaRPr>
          </a:p>
          <a:p>
            <a:pPr eaLnBrk="1" hangingPunct="1"/>
            <a:r>
              <a:rPr lang="en-US" b="1" dirty="0" smtClean="0">
                <a:latin typeface="Times New Roman" charset="0"/>
              </a:rPr>
              <a:t>Specific References:</a:t>
            </a:r>
          </a:p>
          <a:p>
            <a:pPr eaLnBrk="1" hangingPunct="1"/>
            <a:r>
              <a:rPr lang="en-US" i="1" dirty="0" smtClean="0">
                <a:latin typeface="Times New Roman" charset="0"/>
              </a:rPr>
              <a:t>*note, the equipment used will be different, videos for review of anatomy and approach only** </a:t>
            </a:r>
            <a:endParaRPr lang="en-US" u="sng" dirty="0" smtClean="0">
              <a:latin typeface="Times New Roman" charset="0"/>
            </a:endParaRPr>
          </a:p>
          <a:p>
            <a:pPr eaLnBrk="1" hangingPunct="1"/>
            <a:r>
              <a:rPr lang="en-US" u="sng" dirty="0" smtClean="0">
                <a:latin typeface="Times New Roman" charset="0"/>
              </a:rPr>
              <a:t>Anatomy Review: </a:t>
            </a:r>
            <a:r>
              <a:rPr lang="en-US" dirty="0" smtClean="0">
                <a:latin typeface="Times New Roman" charset="0"/>
              </a:rPr>
              <a:t>http://</a:t>
            </a:r>
            <a:r>
              <a:rPr lang="en-US" dirty="0" err="1" smtClean="0">
                <a:latin typeface="Times New Roman" charset="0"/>
              </a:rPr>
              <a:t>www.youtube.com</a:t>
            </a:r>
            <a:r>
              <a:rPr lang="en-US" dirty="0" smtClean="0">
                <a:latin typeface="Times New Roman" charset="0"/>
              </a:rPr>
              <a:t>/</a:t>
            </a:r>
            <a:r>
              <a:rPr lang="en-US" dirty="0" err="1" smtClean="0">
                <a:latin typeface="Times New Roman" charset="0"/>
              </a:rPr>
              <a:t>watch?v</a:t>
            </a:r>
            <a:r>
              <a:rPr lang="en-US" dirty="0" smtClean="0">
                <a:latin typeface="Times New Roman" charset="0"/>
              </a:rPr>
              <a:t>=D3GVKjeY1FM</a:t>
            </a:r>
          </a:p>
          <a:p>
            <a:pPr eaLnBrk="1" hangingPunct="1"/>
            <a:r>
              <a:rPr lang="en-US" u="sng" dirty="0" smtClean="0">
                <a:latin typeface="Times New Roman" charset="0"/>
              </a:rPr>
              <a:t>Review of Anatomy of Posterior approach: </a:t>
            </a:r>
            <a:r>
              <a:rPr lang="en-US" dirty="0" smtClean="0">
                <a:latin typeface="Times New Roman" charset="0"/>
              </a:rPr>
              <a:t>http://</a:t>
            </a:r>
            <a:r>
              <a:rPr lang="en-US" dirty="0" err="1" smtClean="0">
                <a:latin typeface="Times New Roman" charset="0"/>
              </a:rPr>
              <a:t>www.youtube.com</a:t>
            </a:r>
            <a:r>
              <a:rPr lang="en-US" dirty="0" smtClean="0">
                <a:latin typeface="Times New Roman" charset="0"/>
              </a:rPr>
              <a:t>/</a:t>
            </a:r>
            <a:r>
              <a:rPr lang="en-US" dirty="0" err="1" smtClean="0">
                <a:latin typeface="Times New Roman" charset="0"/>
              </a:rPr>
              <a:t>watch?v</a:t>
            </a:r>
            <a:r>
              <a:rPr lang="en-US" dirty="0" smtClean="0">
                <a:latin typeface="Times New Roman" charset="0"/>
              </a:rPr>
              <a:t>=0A7Jp06THLk</a:t>
            </a:r>
          </a:p>
          <a:p>
            <a:pPr eaLnBrk="1" hangingPunct="1"/>
            <a:r>
              <a:rPr lang="en-US" u="sng" dirty="0" smtClean="0">
                <a:latin typeface="Times New Roman" charset="0"/>
              </a:rPr>
              <a:t>U/S guided Posterior approach Video: </a:t>
            </a:r>
            <a:r>
              <a:rPr lang="en-US" dirty="0" smtClean="0">
                <a:latin typeface="Times New Roman" charset="0"/>
              </a:rPr>
              <a:t>http://</a:t>
            </a:r>
            <a:r>
              <a:rPr lang="en-US" dirty="0" err="1" smtClean="0">
                <a:latin typeface="Times New Roman" charset="0"/>
              </a:rPr>
              <a:t>w</a:t>
            </a:r>
            <a:r>
              <a:rPr lang="en-US" u="sng" dirty="0" err="1" smtClean="0">
                <a:latin typeface="Times New Roman" charset="0"/>
              </a:rPr>
              <a:t>ww.youtube.com</a:t>
            </a:r>
            <a:r>
              <a:rPr lang="en-US" u="sng" dirty="0" smtClean="0">
                <a:latin typeface="Times New Roman" charset="0"/>
              </a:rPr>
              <a:t>/</a:t>
            </a:r>
            <a:r>
              <a:rPr lang="en-US" u="sng" dirty="0" err="1" smtClean="0">
                <a:latin typeface="Times New Roman" charset="0"/>
              </a:rPr>
              <a:t>watch?v</a:t>
            </a:r>
            <a:r>
              <a:rPr lang="en-US" u="sng" dirty="0" smtClean="0">
                <a:latin typeface="Times New Roman" charset="0"/>
              </a:rPr>
              <a:t>=94whc3pda5w</a:t>
            </a:r>
            <a:endParaRPr lang="en-US" dirty="0"/>
          </a:p>
        </p:txBody>
      </p:sp>
      <p:sp>
        <p:nvSpPr>
          <p:cNvPr id="4" name="Slide Number Placeholder 3"/>
          <p:cNvSpPr>
            <a:spLocks noGrp="1"/>
          </p:cNvSpPr>
          <p:nvPr>
            <p:ph type="sldNum" sz="quarter" idx="10"/>
          </p:nvPr>
        </p:nvSpPr>
        <p:spPr/>
        <p:txBody>
          <a:bodyPr/>
          <a:lstStyle/>
          <a:p>
            <a:pPr>
              <a:defRPr/>
            </a:pPr>
            <a:fld id="{67F40F0C-0E23-5443-9F46-E95DDFFDEA8A}" type="slidenum">
              <a:rPr lang="en-US" smtClean="0"/>
              <a:pPr>
                <a:defRPr/>
              </a:pPr>
              <a:t>11</a:t>
            </a:fld>
            <a:endParaRPr lang="en-US"/>
          </a:p>
        </p:txBody>
      </p:sp>
    </p:spTree>
    <p:extLst>
      <p:ext uri="{BB962C8B-B14F-4D97-AF65-F5344CB8AC3E}">
        <p14:creationId xmlns:p14="http://schemas.microsoft.com/office/powerpoint/2010/main" val="37013728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oleObject" Target="../embeddings/Microsoft_Word_97_-_2004_Document1.doc"/><Relationship Id="rId5" Type="http://schemas.openxmlformats.org/officeDocument/2006/relationships/image" Target="../media/image2.emf"/><Relationship Id="rId1" Type="http://schemas.openxmlformats.org/officeDocument/2006/relationships/vmlDrawing" Target="../drawings/vmlDrawing1.vml"/><Relationship Id="rId2"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graphicFrame>
        <p:nvGraphicFramePr>
          <p:cNvPr id="4" name="Object 5"/>
          <p:cNvGraphicFramePr>
            <a:graphicFrameLocks noChangeAspect="1"/>
          </p:cNvGraphicFramePr>
          <p:nvPr userDrawn="1"/>
        </p:nvGraphicFramePr>
        <p:xfrm>
          <a:off x="381000" y="5827713"/>
          <a:ext cx="5487988" cy="1030287"/>
        </p:xfrm>
        <a:graphic>
          <a:graphicData uri="http://schemas.openxmlformats.org/presentationml/2006/ole">
            <mc:AlternateContent xmlns:mc="http://schemas.openxmlformats.org/markup-compatibility/2006">
              <mc:Choice xmlns:v="urn:schemas-microsoft-com:vml" Requires="v">
                <p:oleObj spid="_x0000_s32793" name="Document" r:id="rId4" imgW="5486400" imgH="1028700" progId="Word.Document.8">
                  <p:embed/>
                </p:oleObj>
              </mc:Choice>
              <mc:Fallback>
                <p:oleObj name="Document" r:id="rId4" imgW="5486400" imgH="102870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5827713"/>
                        <a:ext cx="5487988" cy="1030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pic>
                </p:oleObj>
              </mc:Fallback>
            </mc:AlternateContent>
          </a:graphicData>
        </a:graphic>
      </p:graphicFrame>
    </p:spTree>
    <p:extLst>
      <p:ext uri="{BB962C8B-B14F-4D97-AF65-F5344CB8AC3E}">
        <p14:creationId xmlns:p14="http://schemas.microsoft.com/office/powerpoint/2010/main" val="323082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636559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304800"/>
            <a:ext cx="2001837"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66738" y="304800"/>
            <a:ext cx="58547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327800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01458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21097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94484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72000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706072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7098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708418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16543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566738" y="1752600"/>
            <a:ext cx="80010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28" name="AutoShape 4"/>
          <p:cNvSpPr>
            <a:spLocks noChangeArrowheads="1"/>
          </p:cNvSpPr>
          <p:nvPr/>
        </p:nvSpPr>
        <p:spPr bwMode="auto">
          <a:xfrm>
            <a:off x="609600" y="1600200"/>
            <a:ext cx="8305800" cy="76200"/>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n-US"/>
          </a:p>
        </p:txBody>
      </p:sp>
      <p:pic>
        <p:nvPicPr>
          <p:cNvPr id="1029" name="Picture 2" descr="Logo_GHEM1.png"/>
          <p:cNvPicPr>
            <a:picLocks noChangeAspect="1"/>
          </p:cNvPicPr>
          <p:nvPr/>
        </p:nvPicPr>
        <p:blipFill>
          <a:blip r:embed="rId13" cstate="email">
            <a:extLst>
              <a:ext uri="{28A0092B-C50C-407E-A947-70E740481C1C}">
                <a14:useLocalDpi xmlns:a14="http://schemas.microsoft.com/office/drawing/2010/main"/>
              </a:ext>
            </a:extLst>
          </a:blip>
          <a:srcRect/>
          <a:stretch>
            <a:fillRect/>
          </a:stretch>
        </p:blipFill>
        <p:spPr bwMode="auto">
          <a:xfrm>
            <a:off x="6804025" y="6005513"/>
            <a:ext cx="2160588"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iming>
    <p:tnLst>
      <p:par>
        <p:cTn xmlns:p14="http://schemas.microsoft.com/office/powerpoint/2010/main" id="1" dur="indefinite" restart="never" nodeType="tmRoot"/>
      </p:par>
    </p:tnLst>
  </p:timing>
  <p:txStyles>
    <p:titleStyle>
      <a:lvl1pPr algn="l" rtl="0" eaLnBrk="1" fontAlgn="base" hangingPunct="1">
        <a:spcBef>
          <a:spcPct val="0"/>
        </a:spcBef>
        <a:spcAft>
          <a:spcPct val="0"/>
        </a:spcAft>
        <a:defRPr sz="3800">
          <a:solidFill>
            <a:schemeClr val="tx2"/>
          </a:solidFill>
          <a:latin typeface="+mj-lt"/>
          <a:ea typeface="+mj-ea"/>
          <a:cs typeface="+mj-cs"/>
        </a:defRPr>
      </a:lvl1pPr>
      <a:lvl2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2pPr>
      <a:lvl3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3pPr>
      <a:lvl4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4pPr>
      <a:lvl5pPr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6pPr>
      <a:lvl7pPr marL="9144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7pPr>
      <a:lvl8pPr marL="13716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8pPr>
      <a:lvl9pPr marL="1828800" algn="l" rtl="0" eaLnBrk="1" fontAlgn="base" hangingPunct="1">
        <a:spcBef>
          <a:spcPct val="0"/>
        </a:spcBef>
        <a:spcAft>
          <a:spcPct val="0"/>
        </a:spcAft>
        <a:defRPr sz="3800">
          <a:solidFill>
            <a:schemeClr val="tx2"/>
          </a:solidFill>
          <a:latin typeface="Arial" charset="0"/>
          <a:ea typeface="ＭＳ Ｐゴシック" charset="0"/>
          <a:cs typeface="ＭＳ Ｐゴシック" charset="0"/>
        </a:defRPr>
      </a:lvl9pPr>
    </p:titleStyle>
    <p:bodyStyle>
      <a:lvl1pPr marL="469900" indent="-469900" algn="l" rtl="0" eaLnBrk="1" fontAlgn="base" hangingPunct="1">
        <a:spcBef>
          <a:spcPct val="20000"/>
        </a:spcBef>
        <a:spcAft>
          <a:spcPct val="0"/>
        </a:spcAft>
        <a:buClr>
          <a:schemeClr val="accent2"/>
        </a:buClr>
        <a:buFont typeface="Wingdings" charset="0"/>
        <a:buChar char="o"/>
        <a:defRPr sz="3000">
          <a:solidFill>
            <a:schemeClr val="tx1"/>
          </a:solidFill>
          <a:latin typeface="+mn-lt"/>
          <a:ea typeface="+mn-ea"/>
          <a:cs typeface="+mn-cs"/>
        </a:defRPr>
      </a:lvl1pPr>
      <a:lvl2pPr marL="908050" indent="-436563" algn="l" rtl="0" eaLnBrk="1" fontAlgn="base" hangingPunct="1">
        <a:spcBef>
          <a:spcPct val="20000"/>
        </a:spcBef>
        <a:spcAft>
          <a:spcPct val="0"/>
        </a:spcAft>
        <a:buClr>
          <a:schemeClr val="accent2"/>
        </a:buClr>
        <a:buFont typeface="Wingdings" charset="0"/>
        <a:buChar char="n"/>
        <a:defRPr sz="2600">
          <a:solidFill>
            <a:schemeClr val="tx1"/>
          </a:solidFill>
          <a:latin typeface="+mn-lt"/>
          <a:ea typeface="+mn-ea"/>
        </a:defRPr>
      </a:lvl2pPr>
      <a:lvl3pPr marL="1304925" indent="-395288" algn="l" rtl="0" eaLnBrk="1" fontAlgn="base" hangingPunct="1">
        <a:spcBef>
          <a:spcPct val="20000"/>
        </a:spcBef>
        <a:spcAft>
          <a:spcPct val="0"/>
        </a:spcAft>
        <a:buClr>
          <a:schemeClr val="accent2"/>
        </a:buClr>
        <a:buFont typeface="Wingdings" charset="0"/>
        <a:buChar char="o"/>
        <a:defRPr sz="2300">
          <a:solidFill>
            <a:schemeClr val="tx1"/>
          </a:solidFill>
          <a:latin typeface="+mn-lt"/>
          <a:ea typeface="+mn-ea"/>
        </a:defRPr>
      </a:lvl3pPr>
      <a:lvl4pPr marL="1693863" indent="-387350" algn="l" rtl="0" eaLnBrk="1" fontAlgn="base" hangingPunct="1">
        <a:spcBef>
          <a:spcPct val="20000"/>
        </a:spcBef>
        <a:spcAft>
          <a:spcPct val="0"/>
        </a:spcAft>
        <a:buClr>
          <a:schemeClr val="accent2"/>
        </a:buClr>
        <a:buFont typeface="Wingdings" charset="0"/>
        <a:buChar char="n"/>
        <a:defRPr sz="2000">
          <a:solidFill>
            <a:schemeClr val="tx1"/>
          </a:solidFill>
          <a:latin typeface="+mn-lt"/>
          <a:ea typeface="+mn-ea"/>
        </a:defRPr>
      </a:lvl4pPr>
      <a:lvl5pPr marL="20939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5pPr>
      <a:lvl6pPr marL="25511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6pPr>
      <a:lvl7pPr marL="30083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7pPr>
      <a:lvl8pPr marL="34655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8pPr>
      <a:lvl9pPr marL="3922713" indent="-398463" algn="l" rtl="0" eaLnBrk="1" fontAlgn="base" hangingPunct="1">
        <a:spcBef>
          <a:spcPct val="25000"/>
        </a:spcBef>
        <a:spcAft>
          <a:spcPct val="0"/>
        </a:spcAft>
        <a:buClr>
          <a:schemeClr val="accent2"/>
        </a:buClr>
        <a:buFont typeface="Wingdings" charset="0"/>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image" Target="../media/image5.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 Id="rId3" Type="http://schemas.openxmlformats.org/officeDocument/2006/relationships/image" Target="../media/image6.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3" Type="http://schemas.openxmlformats.org/officeDocument/2006/relationships/hyperlink" Target="http://www.youtube.com/watch?v=D3GVKjeY1FM" TargetMode="External"/><Relationship Id="rId4" Type="http://schemas.openxmlformats.org/officeDocument/2006/relationships/hyperlink" Target="http://www.youtube.com/watch?v=0A7Jp06THLk" TargetMode="External"/><Relationship Id="rId5" Type="http://schemas.openxmlformats.org/officeDocument/2006/relationships/hyperlink" Target="http://www.youtube.com/watch?v=94whc3pda5w" TargetMode="External"/><Relationship Id="rId6" Type="http://schemas.openxmlformats.org/officeDocument/2006/relationships/hyperlink" Target="http://www.youtube.com/watch?v=imLQFhxc-9Y" TargetMode="External"/><Relationship Id="rId7" Type="http://schemas.openxmlformats.org/officeDocument/2006/relationships/hyperlink" Target="http://www.youtube.com/watch?v=fZ2dcZhoGP8" TargetMode="External"/><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685800" y="2286000"/>
            <a:ext cx="7772400" cy="1143000"/>
          </a:xfrm>
        </p:spPr>
        <p:txBody>
          <a:bodyPr/>
          <a:lstStyle/>
          <a:p>
            <a:r>
              <a:rPr lang="en-US" dirty="0">
                <a:latin typeface="Arial" charset="0"/>
                <a:ea typeface="ＭＳ Ｐゴシック" charset="0"/>
                <a:cs typeface="ＭＳ Ｐゴシック" charset="0"/>
              </a:rPr>
              <a:t/>
            </a:r>
            <a:br>
              <a:rPr lang="en-US" dirty="0">
                <a:latin typeface="Arial" charset="0"/>
                <a:ea typeface="ＭＳ Ｐゴシック" charset="0"/>
                <a:cs typeface="ＭＳ Ｐゴシック" charset="0"/>
              </a:rPr>
            </a:br>
            <a:r>
              <a:rPr lang="en-US" b="1" dirty="0" err="1" smtClean="0">
                <a:latin typeface="Arial" charset="0"/>
                <a:ea typeface="ＭＳ Ｐゴシック" charset="0"/>
                <a:cs typeface="ＭＳ Ｐゴシック" charset="0"/>
              </a:rPr>
              <a:t>Arthrocentesis</a:t>
            </a:r>
            <a:r>
              <a:rPr lang="en-US" b="1" dirty="0" smtClean="0">
                <a:latin typeface="Arial" charset="0"/>
                <a:ea typeface="ＭＳ Ｐゴシック" charset="0"/>
                <a:cs typeface="ＭＳ Ｐゴシック" charset="0"/>
              </a:rPr>
              <a:t>: Shoulder</a:t>
            </a:r>
            <a:r>
              <a:rPr lang="en-US" b="1" dirty="0">
                <a:latin typeface="Arial" charset="0"/>
                <a:ea typeface="ＭＳ Ｐゴシック" charset="0"/>
                <a:cs typeface="ＭＳ Ｐゴシック" charset="0"/>
              </a:rPr>
              <a:t>, Hip and Knee</a:t>
            </a:r>
          </a:p>
        </p:txBody>
      </p:sp>
      <p:sp>
        <p:nvSpPr>
          <p:cNvPr id="14339" name="Rectangle 3"/>
          <p:cNvSpPr>
            <a:spLocks noGrp="1" noChangeArrowheads="1"/>
          </p:cNvSpPr>
          <p:nvPr>
            <p:ph type="subTitle" idx="1"/>
          </p:nvPr>
        </p:nvSpPr>
        <p:spPr>
          <a:xfrm>
            <a:off x="685800" y="3886200"/>
            <a:ext cx="7543800" cy="1752600"/>
          </a:xfrm>
        </p:spPr>
        <p:txBody>
          <a:bodyPr/>
          <a:lstStyle/>
          <a:p>
            <a:pPr algn="l"/>
            <a:r>
              <a:rPr lang="en-US" b="1" dirty="0" smtClean="0">
                <a:latin typeface="Arial" charset="0"/>
                <a:ea typeface="ＭＳ Ｐゴシック" charset="0"/>
                <a:cs typeface="ＭＳ Ｐゴシック" charset="0"/>
              </a:rPr>
              <a:t>Author</a:t>
            </a:r>
            <a:r>
              <a:rPr lang="en-US" b="1" dirty="0">
                <a:latin typeface="Arial" charset="0"/>
                <a:ea typeface="ＭＳ Ｐゴシック" charset="0"/>
                <a:cs typeface="ＭＳ Ｐゴシック" charset="0"/>
              </a:rPr>
              <a:t>:</a:t>
            </a:r>
            <a:r>
              <a:rPr lang="en-US" dirty="0">
                <a:latin typeface="Arial" charset="0"/>
                <a:ea typeface="ＭＳ Ｐゴシック" charset="0"/>
                <a:cs typeface="ＭＳ Ｐゴシック" charset="0"/>
              </a:rPr>
              <a:t> Katherine </a:t>
            </a:r>
            <a:r>
              <a:rPr lang="en-US" dirty="0" smtClean="0">
                <a:latin typeface="Arial" charset="0"/>
                <a:ea typeface="ＭＳ Ｐゴシック" charset="0"/>
                <a:cs typeface="ＭＳ Ｐゴシック" charset="0"/>
              </a:rPr>
              <a:t>Smith</a:t>
            </a:r>
            <a:r>
              <a:rPr lang="en-US" dirty="0">
                <a:latin typeface="Arial" charset="0"/>
                <a:ea typeface="ＭＳ Ｐゴシック" charset="0"/>
                <a:cs typeface="ＭＳ Ｐゴシック" charset="0"/>
              </a:rPr>
              <a:t> </a:t>
            </a:r>
            <a:r>
              <a:rPr lang="en-US" dirty="0" smtClean="0">
                <a:latin typeface="Arial" charset="0"/>
                <a:ea typeface="ＭＳ Ｐゴシック" charset="0"/>
                <a:cs typeface="ＭＳ Ｐゴシック" charset="0"/>
              </a:rPr>
              <a:t>(</a:t>
            </a:r>
            <a:r>
              <a:rPr lang="en-US" dirty="0" smtClean="0">
                <a:latin typeface="Arial" charset="0"/>
                <a:ea typeface="ＭＳ Ｐゴシック" charset="0"/>
                <a:cs typeface="ＭＳ Ｐゴシック" charset="0"/>
              </a:rPr>
              <a:t>MD FRCP(EM))</a:t>
            </a:r>
            <a:endParaRPr lang="en-US" dirty="0">
              <a:latin typeface="Arial" charset="0"/>
              <a:ea typeface="ＭＳ Ｐゴシック" charset="0"/>
              <a:cs typeface="ＭＳ Ｐゴシック" charset="0"/>
            </a:endParaRPr>
          </a:p>
          <a:p>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4272483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dirty="0">
                <a:latin typeface="Arial" charset="0"/>
                <a:ea typeface="ＭＳ Ｐゴシック" charset="0"/>
                <a:cs typeface="ＭＳ Ｐゴシック" charset="0"/>
              </a:rPr>
              <a:t>Basic Technique- Landmarks</a:t>
            </a:r>
          </a:p>
        </p:txBody>
      </p:sp>
      <p:sp>
        <p:nvSpPr>
          <p:cNvPr id="30723" name="Rectangle 3"/>
          <p:cNvSpPr>
            <a:spLocks noGrp="1" noChangeArrowheads="1"/>
          </p:cNvSpPr>
          <p:nvPr>
            <p:ph type="body" idx="1"/>
          </p:nvPr>
        </p:nvSpPr>
        <p:spPr>
          <a:xfrm>
            <a:off x="683568" y="1752600"/>
            <a:ext cx="8136904" cy="3836640"/>
          </a:xfrm>
          <a:solidFill>
            <a:schemeClr val="bg1"/>
          </a:solidFill>
        </p:spPr>
        <p:txBody>
          <a:bodyPr/>
          <a:lstStyle/>
          <a:p>
            <a:r>
              <a:rPr lang="en-US" sz="3200" b="1" dirty="0">
                <a:latin typeface="Arial" charset="0"/>
                <a:ea typeface="ＭＳ Ｐゴシック" charset="0"/>
                <a:cs typeface="ＭＳ Ｐゴシック" charset="0"/>
              </a:rPr>
              <a:t>Shoulder-</a:t>
            </a:r>
            <a:r>
              <a:rPr lang="en-US" sz="3200" i="1" dirty="0">
                <a:latin typeface="Arial" charset="0"/>
                <a:ea typeface="ＭＳ Ｐゴシック" charset="0"/>
                <a:cs typeface="ＭＳ Ｐゴシック" charset="0"/>
              </a:rPr>
              <a:t> </a:t>
            </a:r>
            <a:r>
              <a:rPr lang="en-US" sz="3200" b="1" i="1" dirty="0" smtClean="0">
                <a:latin typeface="Arial" charset="0"/>
                <a:ea typeface="ＭＳ Ｐゴシック" charset="0"/>
                <a:cs typeface="ＭＳ Ｐゴシック" charset="0"/>
              </a:rPr>
              <a:t>Posterior </a:t>
            </a:r>
            <a:r>
              <a:rPr lang="en-US" sz="3200" b="1" i="1" dirty="0">
                <a:latin typeface="Arial" charset="0"/>
                <a:ea typeface="ＭＳ Ｐゴシック" charset="0"/>
                <a:cs typeface="ＭＳ Ｐゴシック" charset="0"/>
              </a:rPr>
              <a:t>approach</a:t>
            </a:r>
            <a:endParaRPr lang="en-US" sz="3200" b="1" dirty="0">
              <a:latin typeface="Arial" charset="0"/>
              <a:ea typeface="ＭＳ Ｐゴシック" charset="0"/>
              <a:cs typeface="ＭＳ Ｐゴシック" charset="0"/>
            </a:endParaRPr>
          </a:p>
          <a:p>
            <a:pPr lvl="1"/>
            <a:r>
              <a:rPr lang="en-US" sz="2400" u="sng" dirty="0">
                <a:latin typeface="Arial" charset="0"/>
                <a:ea typeface="ＭＳ Ｐゴシック" charset="0"/>
              </a:rPr>
              <a:t>Patient Position</a:t>
            </a:r>
            <a:endParaRPr lang="en-US" sz="2400" dirty="0">
              <a:latin typeface="Arial" charset="0"/>
              <a:ea typeface="ＭＳ Ｐゴシック" charset="0"/>
            </a:endParaRPr>
          </a:p>
          <a:p>
            <a:pPr lvl="2"/>
            <a:r>
              <a:rPr lang="en-US" sz="2000" dirty="0" smtClean="0">
                <a:latin typeface="Arial" charset="0"/>
                <a:ea typeface="ＭＳ Ｐゴシック" charset="0"/>
              </a:rPr>
              <a:t>Standing or sitting, </a:t>
            </a:r>
            <a:r>
              <a:rPr lang="en-US" sz="2000" dirty="0">
                <a:latin typeface="Arial" charset="0"/>
                <a:ea typeface="ＭＳ Ｐゴシック" charset="0"/>
              </a:rPr>
              <a:t>arm resting over the abdomen (</a:t>
            </a:r>
            <a:r>
              <a:rPr lang="en-US" sz="2000" i="1" dirty="0">
                <a:latin typeface="Arial" charset="0"/>
                <a:ea typeface="ＭＳ Ｐゴシック" charset="0"/>
              </a:rPr>
              <a:t>shoulder internally rotated)</a:t>
            </a:r>
          </a:p>
          <a:p>
            <a:pPr lvl="3">
              <a:buFont typeface="Wingdings" charset="0"/>
              <a:buNone/>
            </a:pPr>
            <a:endParaRPr lang="en-US" dirty="0">
              <a:latin typeface="Arial" charset="0"/>
              <a:ea typeface="ＭＳ Ｐゴシック" charset="0"/>
            </a:endParaRPr>
          </a:p>
        </p:txBody>
      </p:sp>
    </p:spTree>
    <p:extLst>
      <p:ext uri="{BB962C8B-B14F-4D97-AF65-F5344CB8AC3E}">
        <p14:creationId xmlns:p14="http://schemas.microsoft.com/office/powerpoint/2010/main" val="36304015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ＭＳ Ｐゴシック" charset="0"/>
                <a:cs typeface="ＭＳ Ｐゴシック" charset="0"/>
              </a:rPr>
              <a:t>Basic Technique- Landmarks</a:t>
            </a:r>
            <a:endParaRPr lang="en-US" dirty="0"/>
          </a:p>
        </p:txBody>
      </p:sp>
      <p:sp>
        <p:nvSpPr>
          <p:cNvPr id="3" name="Content Placeholder 2"/>
          <p:cNvSpPr>
            <a:spLocks noGrp="1"/>
          </p:cNvSpPr>
          <p:nvPr>
            <p:ph idx="1"/>
          </p:nvPr>
        </p:nvSpPr>
        <p:spPr>
          <a:xfrm>
            <a:off x="566738" y="1752600"/>
            <a:ext cx="4653334" cy="4412704"/>
          </a:xfrm>
        </p:spPr>
        <p:txBody>
          <a:bodyPr/>
          <a:lstStyle/>
          <a:p>
            <a:r>
              <a:rPr lang="en-US" sz="3200" b="1" dirty="0">
                <a:latin typeface="Arial" charset="0"/>
                <a:ea typeface="ＭＳ Ｐゴシック" charset="0"/>
                <a:cs typeface="ＭＳ Ｐゴシック" charset="0"/>
              </a:rPr>
              <a:t>Shoulder-</a:t>
            </a:r>
            <a:r>
              <a:rPr lang="en-US" sz="3200" i="1" dirty="0">
                <a:latin typeface="Arial" charset="0"/>
                <a:ea typeface="ＭＳ Ｐゴシック" charset="0"/>
                <a:cs typeface="ＭＳ Ｐゴシック" charset="0"/>
              </a:rPr>
              <a:t> </a:t>
            </a:r>
            <a:r>
              <a:rPr lang="en-US" sz="3200" b="1" i="1" dirty="0">
                <a:latin typeface="Arial" charset="0"/>
                <a:ea typeface="ＭＳ Ｐゴシック" charset="0"/>
                <a:cs typeface="ＭＳ Ｐゴシック" charset="0"/>
              </a:rPr>
              <a:t>Posterior approach</a:t>
            </a:r>
            <a:endParaRPr lang="en-US" sz="3200" b="1" dirty="0">
              <a:latin typeface="Arial" charset="0"/>
              <a:ea typeface="ＭＳ Ｐゴシック" charset="0"/>
              <a:cs typeface="ＭＳ Ｐゴシック" charset="0"/>
            </a:endParaRPr>
          </a:p>
          <a:p>
            <a:pPr lvl="1"/>
            <a:r>
              <a:rPr lang="en-US" sz="2400" u="sng" dirty="0">
                <a:latin typeface="Arial" charset="0"/>
                <a:ea typeface="ＭＳ Ｐゴシック" charset="0"/>
              </a:rPr>
              <a:t>Landmarks</a:t>
            </a:r>
            <a:endParaRPr lang="en-US" sz="2400" dirty="0">
              <a:latin typeface="Arial" charset="0"/>
              <a:ea typeface="ＭＳ Ｐゴシック" charset="0"/>
            </a:endParaRPr>
          </a:p>
          <a:p>
            <a:pPr lvl="2"/>
            <a:r>
              <a:rPr lang="en-US" dirty="0">
                <a:latin typeface="Arial" charset="0"/>
                <a:ea typeface="ＭＳ Ｐゴシック" charset="0"/>
              </a:rPr>
              <a:t> </a:t>
            </a:r>
            <a:r>
              <a:rPr lang="en-US" sz="2000" dirty="0">
                <a:latin typeface="Arial" charset="0"/>
                <a:ea typeface="ＭＳ Ｐゴシック" charset="0"/>
              </a:rPr>
              <a:t>2 cm inferior and 2 cm medial to the </a:t>
            </a:r>
            <a:r>
              <a:rPr lang="en-US" sz="2000" dirty="0" err="1">
                <a:latin typeface="Arial" charset="0"/>
                <a:ea typeface="ＭＳ Ｐゴシック" charset="0"/>
              </a:rPr>
              <a:t>posterolateral</a:t>
            </a:r>
            <a:r>
              <a:rPr lang="en-US" sz="2000" dirty="0">
                <a:latin typeface="Arial" charset="0"/>
                <a:ea typeface="ＭＳ Ｐゴシック" charset="0"/>
              </a:rPr>
              <a:t> edge of acromion</a:t>
            </a:r>
          </a:p>
          <a:p>
            <a:pPr lvl="1"/>
            <a:r>
              <a:rPr lang="en-US" sz="2400" u="sng" dirty="0">
                <a:latin typeface="Arial" charset="0"/>
                <a:ea typeface="ＭＳ Ｐゴシック" charset="0"/>
              </a:rPr>
              <a:t>Approach</a:t>
            </a:r>
          </a:p>
          <a:p>
            <a:pPr lvl="2"/>
            <a:r>
              <a:rPr lang="en-US" sz="2000" dirty="0">
                <a:latin typeface="Arial" charset="0"/>
                <a:ea typeface="ＭＳ Ｐゴシック" charset="0"/>
              </a:rPr>
              <a:t>Direct needle </a:t>
            </a:r>
            <a:r>
              <a:rPr lang="en-US" sz="2000" dirty="0" err="1">
                <a:latin typeface="Arial" charset="0"/>
                <a:ea typeface="ＭＳ Ｐゴシック" charset="0"/>
              </a:rPr>
              <a:t>antero</a:t>
            </a:r>
            <a:r>
              <a:rPr lang="en-US" sz="2000" dirty="0">
                <a:latin typeface="Arial" charset="0"/>
                <a:ea typeface="ＭＳ Ｐゴシック" charset="0"/>
              </a:rPr>
              <a:t>-medially toward the coracoid process [helpful to palpate anteriorly]</a:t>
            </a:r>
          </a:p>
          <a:p>
            <a:endParaRPr lang="en-US" dirty="0"/>
          </a:p>
        </p:txBody>
      </p:sp>
      <p:pic>
        <p:nvPicPr>
          <p:cNvPr id="4" name="Picture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248400" y="1981200"/>
            <a:ext cx="2382838"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6172200" y="5410200"/>
            <a:ext cx="2667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37931725" indent="-37474525">
              <a:defRPr sz="2400">
                <a:solidFill>
                  <a:schemeClr val="tx1"/>
                </a:solidFill>
                <a:latin typeface="Arial" charset="0"/>
                <a:ea typeface="ＭＳ Ｐゴシック" charset="0"/>
              </a:defRPr>
            </a:lvl2pPr>
            <a:lvl3pPr>
              <a:defRPr sz="2400">
                <a:solidFill>
                  <a:schemeClr val="tx1"/>
                </a:solidFill>
                <a:latin typeface="Arial" charset="0"/>
                <a:ea typeface="ＭＳ Ｐゴシック" charset="0"/>
              </a:defRPr>
            </a:lvl3pPr>
            <a:lvl4pPr>
              <a:defRPr sz="2400">
                <a:solidFill>
                  <a:schemeClr val="tx1"/>
                </a:solidFill>
                <a:latin typeface="Arial" charset="0"/>
                <a:ea typeface="ＭＳ Ｐゴシック" charset="0"/>
              </a:defRPr>
            </a:lvl4pPr>
            <a:lvl5pPr>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r>
              <a:rPr lang="en-US" sz="1000"/>
              <a:t>http://www.londonortho.co.uk/private/injection_pro.htm</a:t>
            </a:r>
          </a:p>
        </p:txBody>
      </p:sp>
    </p:spTree>
    <p:extLst>
      <p:ext uri="{BB962C8B-B14F-4D97-AF65-F5344CB8AC3E}">
        <p14:creationId xmlns:p14="http://schemas.microsoft.com/office/powerpoint/2010/main" val="4503367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dirty="0">
                <a:latin typeface="Arial" charset="0"/>
                <a:ea typeface="ＭＳ Ｐゴシック" charset="0"/>
                <a:cs typeface="ＭＳ Ｐゴシック" charset="0"/>
              </a:rPr>
              <a:t>Basic Technique- Landmarks</a:t>
            </a:r>
          </a:p>
        </p:txBody>
      </p:sp>
      <p:sp>
        <p:nvSpPr>
          <p:cNvPr id="32771" name="Rectangle 3"/>
          <p:cNvSpPr>
            <a:spLocks noGrp="1" noChangeArrowheads="1"/>
          </p:cNvSpPr>
          <p:nvPr>
            <p:ph type="body" idx="1"/>
          </p:nvPr>
        </p:nvSpPr>
        <p:spPr>
          <a:xfrm>
            <a:off x="539750" y="1628775"/>
            <a:ext cx="8001000" cy="4267200"/>
          </a:xfrm>
        </p:spPr>
        <p:txBody>
          <a:bodyPr/>
          <a:lstStyle/>
          <a:p>
            <a:r>
              <a:rPr lang="en-US" b="1" dirty="0">
                <a:latin typeface="Arial" charset="0"/>
                <a:ea typeface="ＭＳ Ｐゴシック" charset="0"/>
                <a:cs typeface="ＭＳ Ｐゴシック" charset="0"/>
              </a:rPr>
              <a:t>Hip</a:t>
            </a:r>
          </a:p>
          <a:p>
            <a:pPr lvl="1"/>
            <a:r>
              <a:rPr lang="en-US" u="sng" dirty="0">
                <a:latin typeface="Arial" charset="0"/>
                <a:ea typeface="ＭＳ Ｐゴシック" charset="0"/>
              </a:rPr>
              <a:t>Patient Position</a:t>
            </a:r>
            <a:endParaRPr lang="en-US" dirty="0">
              <a:latin typeface="Arial" charset="0"/>
              <a:ea typeface="ＭＳ Ｐゴシック" charset="0"/>
            </a:endParaRPr>
          </a:p>
          <a:p>
            <a:pPr lvl="2"/>
            <a:r>
              <a:rPr lang="en-US" dirty="0">
                <a:latin typeface="Arial" charset="0"/>
                <a:ea typeface="ＭＳ Ｐゴシック" charset="0"/>
              </a:rPr>
              <a:t>Supine, leg internally rotated</a:t>
            </a:r>
            <a:endParaRPr lang="en-US" i="1" dirty="0">
              <a:latin typeface="Arial" charset="0"/>
              <a:ea typeface="ＭＳ Ｐゴシック" charset="0"/>
            </a:endParaRPr>
          </a:p>
          <a:p>
            <a:endParaRPr lang="en-US" b="1" dirty="0">
              <a:latin typeface="Arial" charset="0"/>
              <a:ea typeface="ＭＳ Ｐゴシック" charset="0"/>
              <a:cs typeface="ＭＳ Ｐゴシック" charset="0"/>
            </a:endParaRPr>
          </a:p>
          <a:p>
            <a:pPr lvl="1"/>
            <a:endParaRPr lang="en-US" b="1" dirty="0">
              <a:latin typeface="Arial" charset="0"/>
              <a:ea typeface="ＭＳ Ｐゴシック" charset="0"/>
            </a:endParaRPr>
          </a:p>
        </p:txBody>
      </p:sp>
    </p:spTree>
    <p:extLst>
      <p:ext uri="{BB962C8B-B14F-4D97-AF65-F5344CB8AC3E}">
        <p14:creationId xmlns:p14="http://schemas.microsoft.com/office/powerpoint/2010/main" val="419128782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ＭＳ Ｐゴシック" charset="0"/>
                <a:cs typeface="ＭＳ Ｐゴシック" charset="0"/>
              </a:rPr>
              <a:t>Basic Technique- Landmarks</a:t>
            </a:r>
            <a:endParaRPr lang="en-US" dirty="0"/>
          </a:p>
        </p:txBody>
      </p:sp>
      <p:sp>
        <p:nvSpPr>
          <p:cNvPr id="3" name="Content Placeholder 2"/>
          <p:cNvSpPr>
            <a:spLocks noGrp="1"/>
          </p:cNvSpPr>
          <p:nvPr>
            <p:ph idx="1"/>
          </p:nvPr>
        </p:nvSpPr>
        <p:spPr>
          <a:xfrm>
            <a:off x="566738" y="1752600"/>
            <a:ext cx="5013374" cy="4268688"/>
          </a:xfrm>
        </p:spPr>
        <p:txBody>
          <a:bodyPr/>
          <a:lstStyle/>
          <a:p>
            <a:r>
              <a:rPr lang="en-US" b="1" dirty="0" smtClean="0"/>
              <a:t>Hip</a:t>
            </a:r>
          </a:p>
          <a:p>
            <a:pPr lvl="1"/>
            <a:r>
              <a:rPr lang="en-US" u="sng" dirty="0">
                <a:latin typeface="Arial" charset="0"/>
                <a:ea typeface="ＭＳ Ｐゴシック" charset="0"/>
              </a:rPr>
              <a:t>Landmarks</a:t>
            </a:r>
            <a:endParaRPr lang="en-US" dirty="0">
              <a:latin typeface="Arial" charset="0"/>
              <a:ea typeface="ＭＳ Ｐゴシック" charset="0"/>
            </a:endParaRPr>
          </a:p>
          <a:p>
            <a:pPr lvl="2"/>
            <a:r>
              <a:rPr lang="en-US" dirty="0">
                <a:latin typeface="Arial" charset="0"/>
                <a:ea typeface="ＭＳ Ｐゴシック" charset="0"/>
              </a:rPr>
              <a:t>Palpate greater trochanter of the hip</a:t>
            </a:r>
          </a:p>
          <a:p>
            <a:pPr lvl="1"/>
            <a:r>
              <a:rPr lang="en-US" u="sng" dirty="0">
                <a:latin typeface="Arial" charset="0"/>
                <a:ea typeface="ＭＳ Ｐゴシック" charset="0"/>
              </a:rPr>
              <a:t>Approach</a:t>
            </a:r>
          </a:p>
          <a:p>
            <a:pPr lvl="2"/>
            <a:r>
              <a:rPr lang="en-US" dirty="0">
                <a:latin typeface="Arial" charset="0"/>
                <a:ea typeface="ＭＳ Ｐゴシック" charset="0"/>
              </a:rPr>
              <a:t>Insert needle just anterior and inferior to the tip of the greater trochanter, directed proximally and medially toward the femoral neck [parallel to the bed]</a:t>
            </a:r>
          </a:p>
          <a:p>
            <a:endParaRPr lang="en-US" b="1" dirty="0"/>
          </a:p>
        </p:txBody>
      </p:sp>
      <p:pic>
        <p:nvPicPr>
          <p:cNvPr id="6" name="Picture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84168" y="2348880"/>
            <a:ext cx="2901936" cy="3240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09582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type="body" idx="1"/>
          </p:nvPr>
        </p:nvSpPr>
        <p:spPr>
          <a:xfrm>
            <a:off x="228600" y="1752600"/>
            <a:ext cx="8534400" cy="4267200"/>
          </a:xfrm>
          <a:solidFill>
            <a:schemeClr val="bg1">
              <a:alpha val="7059"/>
            </a:schemeClr>
          </a:solidFill>
        </p:spPr>
        <p:txBody>
          <a:bodyPr/>
          <a:lstStyle/>
          <a:p>
            <a:r>
              <a:rPr lang="en-US" b="1" dirty="0" smtClean="0">
                <a:latin typeface="Arial" charset="0"/>
                <a:ea typeface="ＭＳ Ｐゴシック" charset="0"/>
                <a:cs typeface="ＭＳ Ｐゴシック" charset="0"/>
              </a:rPr>
              <a:t>Knee - </a:t>
            </a:r>
            <a:r>
              <a:rPr lang="en-US" b="1" i="1" dirty="0" smtClean="0">
                <a:latin typeface="Arial" charset="0"/>
                <a:ea typeface="ＭＳ Ｐゴシック" charset="0"/>
                <a:cs typeface="ＭＳ Ｐゴシック" charset="0"/>
              </a:rPr>
              <a:t>medial </a:t>
            </a:r>
            <a:r>
              <a:rPr lang="en-US" b="1" i="1" dirty="0">
                <a:latin typeface="Arial" charset="0"/>
                <a:ea typeface="ＭＳ Ｐゴシック" charset="0"/>
                <a:cs typeface="ＭＳ Ｐゴシック" charset="0"/>
              </a:rPr>
              <a:t>approach</a:t>
            </a:r>
            <a:endParaRPr lang="en-US" b="1" dirty="0">
              <a:latin typeface="Arial" charset="0"/>
              <a:ea typeface="ＭＳ Ｐゴシック" charset="0"/>
              <a:cs typeface="ＭＳ Ｐゴシック" charset="0"/>
            </a:endParaRPr>
          </a:p>
          <a:p>
            <a:pPr lvl="1"/>
            <a:r>
              <a:rPr lang="en-US" u="sng" dirty="0">
                <a:latin typeface="Arial" charset="0"/>
                <a:ea typeface="ＭＳ Ｐゴシック" charset="0"/>
              </a:rPr>
              <a:t>Patient Position</a:t>
            </a:r>
            <a:endParaRPr lang="en-US" dirty="0">
              <a:latin typeface="Arial" charset="0"/>
              <a:ea typeface="ＭＳ Ｐゴシック" charset="0"/>
            </a:endParaRPr>
          </a:p>
          <a:p>
            <a:pPr lvl="2"/>
            <a:r>
              <a:rPr lang="en-US" dirty="0">
                <a:latin typeface="Arial" charset="0"/>
                <a:ea typeface="ＭＳ Ｐゴシック" charset="0"/>
              </a:rPr>
              <a:t>Supine, knee flexed 15-20</a:t>
            </a:r>
            <a:r>
              <a:rPr lang="en-US" baseline="30000" dirty="0">
                <a:latin typeface="Arial" charset="0"/>
                <a:ea typeface="ＭＳ Ｐゴシック" charset="0"/>
              </a:rPr>
              <a:t>0</a:t>
            </a:r>
            <a:r>
              <a:rPr lang="en-US" dirty="0">
                <a:latin typeface="Arial" charset="0"/>
                <a:ea typeface="ＭＳ Ｐゴシック" charset="0"/>
              </a:rPr>
              <a:t> and </a:t>
            </a:r>
            <a:r>
              <a:rPr lang="en-US" dirty="0" smtClean="0">
                <a:latin typeface="Arial" charset="0"/>
                <a:ea typeface="ＭＳ Ｐゴシック" charset="0"/>
              </a:rPr>
              <a:t>supported (e.g. with a pillow)</a:t>
            </a:r>
            <a:endParaRPr lang="en-US" i="1" dirty="0">
              <a:latin typeface="Arial" charset="0"/>
              <a:ea typeface="ＭＳ Ｐゴシック" charset="0"/>
            </a:endParaRPr>
          </a:p>
          <a:p>
            <a:endParaRPr lang="en-US" b="1" dirty="0">
              <a:latin typeface="Arial" charset="0"/>
              <a:ea typeface="ＭＳ Ｐゴシック" charset="0"/>
              <a:cs typeface="ＭＳ Ｐゴシック" charset="0"/>
            </a:endParaRPr>
          </a:p>
        </p:txBody>
      </p:sp>
      <p:sp>
        <p:nvSpPr>
          <p:cNvPr id="34819" name="Rectangle 2"/>
          <p:cNvSpPr>
            <a:spLocks noGrp="1" noChangeArrowheads="1"/>
          </p:cNvSpPr>
          <p:nvPr>
            <p:ph type="title"/>
          </p:nvPr>
        </p:nvSpPr>
        <p:spPr/>
        <p:txBody>
          <a:bodyPr/>
          <a:lstStyle/>
          <a:p>
            <a:r>
              <a:rPr lang="en-US" dirty="0">
                <a:latin typeface="Arial" charset="0"/>
                <a:ea typeface="ＭＳ Ｐゴシック" charset="0"/>
                <a:cs typeface="ＭＳ Ｐゴシック" charset="0"/>
              </a:rPr>
              <a:t>Basic Technique- Landmarks</a:t>
            </a:r>
          </a:p>
        </p:txBody>
      </p:sp>
    </p:spTree>
    <p:extLst>
      <p:ext uri="{BB962C8B-B14F-4D97-AF65-F5344CB8AC3E}">
        <p14:creationId xmlns:p14="http://schemas.microsoft.com/office/powerpoint/2010/main" val="280243281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ＭＳ Ｐゴシック" charset="0"/>
                <a:cs typeface="ＭＳ Ｐゴシック" charset="0"/>
              </a:rPr>
              <a:t>Basic Technique- Landmarks</a:t>
            </a:r>
            <a:endParaRPr lang="en-US" dirty="0"/>
          </a:p>
        </p:txBody>
      </p:sp>
      <p:sp>
        <p:nvSpPr>
          <p:cNvPr id="3" name="Content Placeholder 2"/>
          <p:cNvSpPr>
            <a:spLocks noGrp="1"/>
          </p:cNvSpPr>
          <p:nvPr>
            <p:ph idx="1"/>
          </p:nvPr>
        </p:nvSpPr>
        <p:spPr>
          <a:xfrm>
            <a:off x="566738" y="1752600"/>
            <a:ext cx="4941366" cy="4628728"/>
          </a:xfrm>
        </p:spPr>
        <p:txBody>
          <a:bodyPr/>
          <a:lstStyle/>
          <a:p>
            <a:r>
              <a:rPr lang="en-US" b="1" dirty="0" smtClean="0"/>
              <a:t>Knee - </a:t>
            </a:r>
            <a:r>
              <a:rPr lang="en-US" b="1" i="1" dirty="0" smtClean="0"/>
              <a:t>medial</a:t>
            </a:r>
            <a:r>
              <a:rPr lang="en-US" b="1" dirty="0" smtClean="0"/>
              <a:t> approach</a:t>
            </a:r>
          </a:p>
          <a:p>
            <a:pPr lvl="1"/>
            <a:r>
              <a:rPr lang="en-US" u="sng" dirty="0">
                <a:latin typeface="Arial" charset="0"/>
                <a:ea typeface="ＭＳ Ｐゴシック" charset="0"/>
              </a:rPr>
              <a:t>Landmarks</a:t>
            </a:r>
            <a:endParaRPr lang="en-US" dirty="0">
              <a:latin typeface="Arial" charset="0"/>
              <a:ea typeface="ＭＳ Ｐゴシック" charset="0"/>
            </a:endParaRPr>
          </a:p>
          <a:p>
            <a:pPr lvl="2"/>
            <a:r>
              <a:rPr lang="en-US" dirty="0">
                <a:latin typeface="Arial" charset="0"/>
                <a:ea typeface="ＭＳ Ｐゴシック" charset="0"/>
              </a:rPr>
              <a:t>Palpate the soft spot at the </a:t>
            </a:r>
            <a:r>
              <a:rPr lang="en-US" dirty="0" err="1">
                <a:latin typeface="Arial" charset="0"/>
                <a:ea typeface="ＭＳ Ｐゴシック" charset="0"/>
              </a:rPr>
              <a:t>superomedial</a:t>
            </a:r>
            <a:r>
              <a:rPr lang="en-US" dirty="0">
                <a:latin typeface="Arial" charset="0"/>
                <a:ea typeface="ＭＳ Ｐゴシック" charset="0"/>
              </a:rPr>
              <a:t> edge of the patella</a:t>
            </a:r>
          </a:p>
          <a:p>
            <a:pPr lvl="1"/>
            <a:r>
              <a:rPr lang="en-US" u="sng" dirty="0">
                <a:latin typeface="Arial" charset="0"/>
                <a:ea typeface="ＭＳ Ｐゴシック" charset="0"/>
              </a:rPr>
              <a:t>Approach</a:t>
            </a:r>
          </a:p>
          <a:p>
            <a:pPr lvl="2"/>
            <a:r>
              <a:rPr lang="en-US" dirty="0">
                <a:latin typeface="Arial" charset="0"/>
                <a:ea typeface="ＭＳ Ｐゴシック" charset="0"/>
              </a:rPr>
              <a:t>Insert needle into the </a:t>
            </a:r>
            <a:r>
              <a:rPr lang="ja-JP" altLang="en-US" dirty="0">
                <a:latin typeface="Arial" charset="0"/>
                <a:ea typeface="ＭＳ Ｐゴシック" charset="0"/>
              </a:rPr>
              <a:t>“</a:t>
            </a:r>
            <a:r>
              <a:rPr lang="en-US" altLang="ja-JP" dirty="0">
                <a:latin typeface="Arial" charset="0"/>
                <a:ea typeface="ＭＳ Ｐゴシック" charset="0"/>
              </a:rPr>
              <a:t>soft spot</a:t>
            </a:r>
            <a:r>
              <a:rPr lang="ja-JP" altLang="en-US" dirty="0">
                <a:latin typeface="Arial" charset="0"/>
                <a:ea typeface="ＭＳ Ｐゴシック" charset="0"/>
              </a:rPr>
              <a:t>”</a:t>
            </a:r>
            <a:r>
              <a:rPr lang="en-US" altLang="ja-JP" dirty="0">
                <a:latin typeface="Arial" charset="0"/>
                <a:ea typeface="ＭＳ Ｐゴシック" charset="0"/>
              </a:rPr>
              <a:t> aiming approximately 30 degrees to the midline towards the </a:t>
            </a:r>
            <a:r>
              <a:rPr lang="en-US" altLang="ja-JP" dirty="0" err="1">
                <a:latin typeface="Arial" charset="0"/>
                <a:ea typeface="ＭＳ Ｐゴシック" charset="0"/>
              </a:rPr>
              <a:t>intercondylar</a:t>
            </a:r>
            <a:r>
              <a:rPr lang="en-US" altLang="ja-JP" dirty="0">
                <a:latin typeface="Arial" charset="0"/>
                <a:ea typeface="ＭＳ Ｐゴシック" charset="0"/>
              </a:rPr>
              <a:t> notch</a:t>
            </a:r>
          </a:p>
          <a:p>
            <a:endParaRPr lang="en-US" b="1" dirty="0"/>
          </a:p>
        </p:txBody>
      </p:sp>
      <p:pic>
        <p:nvPicPr>
          <p:cNvPr id="4" name="Picture 3" descr="fig5.jpg"/>
          <p:cNvPicPr>
            <a:picLocks noChangeAspect="1"/>
          </p:cNvPicPr>
          <p:nvPr/>
        </p:nvPicPr>
        <p:blipFill rotWithShape="1">
          <a:blip r:embed="rId3" cstate="email">
            <a:extLst>
              <a:ext uri="{28A0092B-C50C-407E-A947-70E740481C1C}">
                <a14:useLocalDpi xmlns:a14="http://schemas.microsoft.com/office/drawing/2010/main"/>
              </a:ext>
            </a:extLst>
          </a:blip>
          <a:srcRect l="-14775"/>
          <a:stretch/>
        </p:blipFill>
        <p:spPr>
          <a:xfrm>
            <a:off x="5030652" y="2132856"/>
            <a:ext cx="4023523" cy="2736304"/>
          </a:xfrm>
          <a:prstGeom prst="rect">
            <a:avLst/>
          </a:prstGeom>
        </p:spPr>
      </p:pic>
      <p:sp>
        <p:nvSpPr>
          <p:cNvPr id="5" name="TextBox 4"/>
          <p:cNvSpPr txBox="1"/>
          <p:nvPr/>
        </p:nvSpPr>
        <p:spPr>
          <a:xfrm>
            <a:off x="5940152" y="5157192"/>
            <a:ext cx="3024336" cy="523220"/>
          </a:xfrm>
          <a:prstGeom prst="rect">
            <a:avLst/>
          </a:prstGeom>
          <a:noFill/>
        </p:spPr>
        <p:txBody>
          <a:bodyPr wrap="square" rtlCol="0">
            <a:spAutoFit/>
          </a:bodyPr>
          <a:lstStyle/>
          <a:p>
            <a:r>
              <a:rPr lang="en-US" sz="1400" dirty="0"/>
              <a:t>http://</a:t>
            </a:r>
            <a:r>
              <a:rPr lang="en-US" sz="1400" dirty="0" err="1"/>
              <a:t>reference.medscape.com</a:t>
            </a:r>
            <a:r>
              <a:rPr lang="en-US" sz="1400" dirty="0"/>
              <a:t>/features/slideshow/</a:t>
            </a:r>
            <a:r>
              <a:rPr lang="en-US" sz="1400" dirty="0" err="1"/>
              <a:t>arthro</a:t>
            </a:r>
            <a:r>
              <a:rPr lang="en-US" sz="1400" dirty="0"/>
              <a:t>-practice</a:t>
            </a:r>
          </a:p>
        </p:txBody>
      </p:sp>
    </p:spTree>
    <p:extLst>
      <p:ext uri="{BB962C8B-B14F-4D97-AF65-F5344CB8AC3E}">
        <p14:creationId xmlns:p14="http://schemas.microsoft.com/office/powerpoint/2010/main" val="3221523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04800" y="304800"/>
            <a:ext cx="8270875" cy="1216025"/>
          </a:xfrm>
        </p:spPr>
        <p:txBody>
          <a:bodyPr/>
          <a:lstStyle/>
          <a:p>
            <a:r>
              <a:rPr lang="en-US">
                <a:latin typeface="Arial" charset="0"/>
                <a:ea typeface="ＭＳ Ｐゴシック" charset="0"/>
                <a:cs typeface="ＭＳ Ｐゴシック" charset="0"/>
              </a:rPr>
              <a:t>Basic Technique- </a:t>
            </a:r>
            <a:r>
              <a:rPr lang="en-US" sz="3200">
                <a:latin typeface="Arial" charset="0"/>
                <a:ea typeface="ＭＳ Ｐゴシック" charset="0"/>
                <a:cs typeface="ＭＳ Ｐゴシック" charset="0"/>
              </a:rPr>
              <a:t>Landmarks of the Knee</a:t>
            </a:r>
          </a:p>
        </p:txBody>
      </p:sp>
      <p:pic>
        <p:nvPicPr>
          <p:cNvPr id="36867" name="Picture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2411760" y="2276872"/>
            <a:ext cx="4392488" cy="29430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p:cNvSpPr txBox="1"/>
          <p:nvPr/>
        </p:nvSpPr>
        <p:spPr>
          <a:xfrm>
            <a:off x="2051720" y="5445224"/>
            <a:ext cx="5177231" cy="307777"/>
          </a:xfrm>
          <a:prstGeom prst="rect">
            <a:avLst/>
          </a:prstGeom>
          <a:noFill/>
        </p:spPr>
        <p:txBody>
          <a:bodyPr wrap="none" rtlCol="0">
            <a:spAutoFit/>
          </a:bodyPr>
          <a:lstStyle/>
          <a:p>
            <a:r>
              <a:rPr lang="en-US" sz="1400" dirty="0"/>
              <a:t>http://</a:t>
            </a:r>
            <a:r>
              <a:rPr lang="en-US" sz="1400" dirty="0" err="1"/>
              <a:t>www.primaryissues.org</a:t>
            </a:r>
            <a:r>
              <a:rPr lang="en-US" sz="1400" dirty="0"/>
              <a:t>/2011/11/cme-osteoarthritis-pi150/</a:t>
            </a:r>
          </a:p>
        </p:txBody>
      </p:sp>
    </p:spTree>
    <p:extLst>
      <p:ext uri="{BB962C8B-B14F-4D97-AF65-F5344CB8AC3E}">
        <p14:creationId xmlns:p14="http://schemas.microsoft.com/office/powerpoint/2010/main" val="174901032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atin typeface="Arial" charset="0"/>
                <a:ea typeface="ＭＳ Ｐゴシック" charset="0"/>
                <a:cs typeface="ＭＳ Ｐゴシック" charset="0"/>
              </a:rPr>
              <a:t>Trouble-shooting</a:t>
            </a:r>
          </a:p>
        </p:txBody>
      </p:sp>
      <p:sp>
        <p:nvSpPr>
          <p:cNvPr id="38915" name="Content Placeholder 2"/>
          <p:cNvSpPr>
            <a:spLocks noGrp="1"/>
          </p:cNvSpPr>
          <p:nvPr>
            <p:ph idx="1"/>
          </p:nvPr>
        </p:nvSpPr>
        <p:spPr>
          <a:xfrm>
            <a:off x="228600" y="1600200"/>
            <a:ext cx="8312150" cy="4465638"/>
          </a:xfrm>
          <a:solidFill>
            <a:schemeClr val="bg1">
              <a:alpha val="0"/>
            </a:schemeClr>
          </a:solidFill>
          <a:ln>
            <a:miter lim="800000"/>
            <a:headEnd/>
            <a:tailEnd/>
          </a:ln>
          <a:extLst/>
        </p:spPr>
        <p:txBody>
          <a:bodyPr/>
          <a:lstStyle/>
          <a:p>
            <a:pPr>
              <a:defRPr/>
            </a:pPr>
            <a:r>
              <a:rPr lang="en-US" i="1" dirty="0" smtClean="0"/>
              <a:t>If you get a dry </a:t>
            </a:r>
            <a:r>
              <a:rPr lang="en-US" i="1" dirty="0"/>
              <a:t>tap</a:t>
            </a:r>
          </a:p>
          <a:p>
            <a:pPr lvl="1">
              <a:defRPr/>
            </a:pPr>
            <a:r>
              <a:rPr lang="en-US" dirty="0"/>
              <a:t>Reposition your needle by changing angle of approach or point of entry</a:t>
            </a:r>
          </a:p>
          <a:p>
            <a:pPr lvl="1">
              <a:defRPr/>
            </a:pPr>
            <a:r>
              <a:rPr lang="en-US" dirty="0"/>
              <a:t>Alternative points for needle insertion are available</a:t>
            </a:r>
          </a:p>
          <a:p>
            <a:pPr lvl="1">
              <a:defRPr/>
            </a:pPr>
            <a:r>
              <a:rPr lang="en-US" dirty="0"/>
              <a:t>Try a larger needle or smaller syringe: you may have tissue in the </a:t>
            </a:r>
            <a:r>
              <a:rPr lang="en-US" dirty="0" smtClean="0"/>
              <a:t>needle</a:t>
            </a:r>
            <a:endParaRPr lang="en-US" strike="sngStrike" dirty="0" smtClean="0">
              <a:solidFill>
                <a:srgbClr val="FF0000"/>
              </a:solidFill>
            </a:endParaRPr>
          </a:p>
          <a:p>
            <a:pPr lvl="1">
              <a:defRPr/>
            </a:pPr>
            <a:r>
              <a:rPr lang="en-US" dirty="0"/>
              <a:t>Use Ultrasound to confirm presence of effusion and guide second approach </a:t>
            </a:r>
            <a:r>
              <a:rPr lang="en-US" i="1" dirty="0"/>
              <a:t>if available</a:t>
            </a:r>
            <a:endParaRPr lang="en-US" dirty="0"/>
          </a:p>
        </p:txBody>
      </p:sp>
    </p:spTree>
    <p:extLst>
      <p:ext uri="{BB962C8B-B14F-4D97-AF65-F5344CB8AC3E}">
        <p14:creationId xmlns:p14="http://schemas.microsoft.com/office/powerpoint/2010/main" val="248156951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CA">
                <a:latin typeface="Arial" charset="0"/>
                <a:ea typeface="ＭＳ Ｐゴシック" charset="0"/>
                <a:cs typeface="ＭＳ Ｐゴシック" charset="0"/>
              </a:rPr>
              <a:t>Interpreting Results</a:t>
            </a:r>
          </a:p>
        </p:txBody>
      </p:sp>
      <p:graphicFrame>
        <p:nvGraphicFramePr>
          <p:cNvPr id="4" name="Table 3"/>
          <p:cNvGraphicFramePr>
            <a:graphicFrameLocks noGrp="1"/>
          </p:cNvGraphicFramePr>
          <p:nvPr/>
        </p:nvGraphicFramePr>
        <p:xfrm>
          <a:off x="304800" y="1981200"/>
          <a:ext cx="8458200" cy="2830830"/>
        </p:xfrm>
        <a:graphic>
          <a:graphicData uri="http://schemas.openxmlformats.org/drawingml/2006/table">
            <a:tbl>
              <a:tblPr/>
              <a:tblGrid>
                <a:gridCol w="1628775"/>
                <a:gridCol w="1243013"/>
                <a:gridCol w="2405062"/>
                <a:gridCol w="3181350"/>
              </a:tblGrid>
              <a:tr h="463550">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1" i="0" u="none" strike="noStrike" cap="none" normalizeH="0" baseline="0">
                        <a:ln>
                          <a:noFill/>
                        </a:ln>
                        <a:solidFill>
                          <a:srgbClr val="FFFFFF"/>
                        </a:solidFill>
                        <a:effectLst/>
                        <a:latin typeface="Arial" charset="0"/>
                        <a:ea typeface="ＭＳ Ｐゴシック" charset="0"/>
                        <a:cs typeface="ＭＳ Ｐゴシック"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ea typeface="ＭＳ Ｐゴシック" charset="0"/>
                          <a:cs typeface="ＭＳ Ｐゴシック" charset="0"/>
                        </a:rPr>
                        <a:t>Normal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ea typeface="ＭＳ Ｐゴシック" charset="0"/>
                          <a:cs typeface="ＭＳ Ｐゴシック" charset="0"/>
                        </a:rPr>
                        <a:t>Inflammatory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FFFFFF"/>
                          </a:solidFill>
                          <a:effectLst/>
                          <a:latin typeface="Arial" charset="0"/>
                          <a:ea typeface="ＭＳ Ｐゴシック" charset="0"/>
                          <a:cs typeface="ＭＳ Ｐゴシック" charset="0"/>
                        </a:rPr>
                        <a:t>Septic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635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Arial" charset="0"/>
                          <a:ea typeface="ＭＳ Ｐゴシック" charset="0"/>
                          <a:cs typeface="ＭＳ Ｐゴシック" charset="0"/>
                        </a:rPr>
                        <a:t>Appearance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Clear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Yellow, transparent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Yellow, Cloudy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r>
              <a:tr h="4635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Arial" charset="0"/>
                          <a:ea typeface="ＭＳ Ｐゴシック" charset="0"/>
                          <a:cs typeface="ＭＳ Ｐゴシック" charset="0"/>
                        </a:rPr>
                        <a:t>WBC/mL</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&lt;200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200-50000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&gt;50000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r>
              <a:tr h="46355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Arial" charset="0"/>
                          <a:ea typeface="ＭＳ Ｐゴシック" charset="0"/>
                          <a:cs typeface="ＭＳ Ｐゴシック" charset="0"/>
                        </a:rPr>
                        <a:t>PMNs/ Neuts (%)</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&lt;25%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&gt;50%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&gt;50%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0E4E9"/>
                    </a:solidFill>
                  </a:tcPr>
                </a:tc>
              </a:tr>
              <a:tr h="80010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a:ln>
                            <a:noFill/>
                          </a:ln>
                          <a:solidFill>
                            <a:srgbClr val="000000"/>
                          </a:solidFill>
                          <a:effectLst/>
                          <a:latin typeface="Arial" charset="0"/>
                          <a:ea typeface="ＭＳ Ｐゴシック" charset="0"/>
                          <a:cs typeface="ＭＳ Ｐゴシック" charset="0"/>
                        </a:rPr>
                        <a:t>Other</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000000"/>
                        </a:solidFill>
                        <a:effectLst/>
                        <a:latin typeface="Arial" charset="0"/>
                        <a:ea typeface="ＭＳ Ｐゴシック" charset="0"/>
                        <a:cs typeface="ＭＳ Ｐゴシック"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 Crystals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a:ln>
                            <a:noFill/>
                          </a:ln>
                          <a:solidFill>
                            <a:srgbClr val="000000"/>
                          </a:solidFill>
                          <a:effectLst/>
                          <a:latin typeface="Arial" charset="0"/>
                          <a:ea typeface="ＭＳ Ｐゴシック" charset="0"/>
                          <a:cs typeface="ＭＳ Ｐゴシック" charset="0"/>
                        </a:rPr>
                        <a:t>Cultures &amp; Gram stain may be positive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0F2F4"/>
                    </a:solidFill>
                  </a:tcPr>
                </a:tc>
              </a:tr>
            </a:tbl>
          </a:graphicData>
        </a:graphic>
      </p:graphicFrame>
    </p:spTree>
    <p:extLst>
      <p:ext uri="{BB962C8B-B14F-4D97-AF65-F5344CB8AC3E}">
        <p14:creationId xmlns:p14="http://schemas.microsoft.com/office/powerpoint/2010/main" val="22307430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a:latin typeface="Arial" charset="0"/>
                <a:ea typeface="ＭＳ Ｐゴシック" charset="0"/>
                <a:cs typeface="ＭＳ Ｐゴシック" charset="0"/>
              </a:rPr>
              <a:t>Complications</a:t>
            </a:r>
          </a:p>
        </p:txBody>
      </p:sp>
      <p:sp>
        <p:nvSpPr>
          <p:cNvPr id="43011" name="Content Placeholder 2"/>
          <p:cNvSpPr>
            <a:spLocks noGrp="1"/>
          </p:cNvSpPr>
          <p:nvPr>
            <p:ph idx="1"/>
          </p:nvPr>
        </p:nvSpPr>
        <p:spPr/>
        <p:txBody>
          <a:bodyPr/>
          <a:lstStyle/>
          <a:p>
            <a:r>
              <a:rPr lang="en-US">
                <a:latin typeface="Arial" charset="0"/>
                <a:ea typeface="ＭＳ Ｐゴシック" charset="0"/>
                <a:cs typeface="ＭＳ Ｐゴシック" charset="0"/>
              </a:rPr>
              <a:t>Bleeding</a:t>
            </a:r>
          </a:p>
          <a:p>
            <a:r>
              <a:rPr lang="en-US">
                <a:latin typeface="Arial" charset="0"/>
                <a:ea typeface="ＭＳ Ｐゴシック" charset="0"/>
                <a:cs typeface="ＭＳ Ｐゴシック" charset="0"/>
              </a:rPr>
              <a:t>Infection of Joint Space (</a:t>
            </a:r>
            <a:r>
              <a:rPr lang="en-US" i="1">
                <a:latin typeface="Arial" charset="0"/>
                <a:ea typeface="ＭＳ Ｐゴシック" charset="0"/>
                <a:cs typeface="ＭＳ Ｐゴシック" charset="0"/>
              </a:rPr>
              <a:t>inoculation of a sterile effusion)</a:t>
            </a:r>
          </a:p>
          <a:p>
            <a:r>
              <a:rPr lang="en-US">
                <a:latin typeface="Arial" charset="0"/>
                <a:ea typeface="ＭＳ Ｐゴシック" charset="0"/>
                <a:cs typeface="ＭＳ Ｐゴシック" charset="0"/>
              </a:rPr>
              <a:t>Allergic reaction to local anesthetic</a:t>
            </a:r>
          </a:p>
          <a:p>
            <a:r>
              <a:rPr lang="en-US">
                <a:latin typeface="Arial" charset="0"/>
                <a:ea typeface="ＭＳ Ｐゴシック" charset="0"/>
                <a:cs typeface="ＭＳ Ｐゴシック" charset="0"/>
              </a:rPr>
              <a:t>Rare – tendon, nerve or blood vessel injury from improper needle insertion</a:t>
            </a:r>
          </a:p>
        </p:txBody>
      </p:sp>
    </p:spTree>
    <p:extLst>
      <p:ext uri="{BB962C8B-B14F-4D97-AF65-F5344CB8AC3E}">
        <p14:creationId xmlns:p14="http://schemas.microsoft.com/office/powerpoint/2010/main" val="14411582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Learning Objectives</a:t>
            </a:r>
          </a:p>
        </p:txBody>
      </p:sp>
      <p:sp>
        <p:nvSpPr>
          <p:cNvPr id="16387" name="Rectangle 3"/>
          <p:cNvSpPr>
            <a:spLocks noGrp="1" noChangeArrowheads="1"/>
          </p:cNvSpPr>
          <p:nvPr>
            <p:ph type="body" idx="1"/>
          </p:nvPr>
        </p:nvSpPr>
        <p:spPr/>
        <p:txBody>
          <a:bodyPr/>
          <a:lstStyle/>
          <a:p>
            <a:r>
              <a:rPr lang="en-US" sz="2400">
                <a:latin typeface="Arial" charset="0"/>
                <a:ea typeface="ＭＳ Ｐゴシック" charset="0"/>
                <a:cs typeface="ＭＳ Ｐゴシック" charset="0"/>
              </a:rPr>
              <a:t>Learn indications and contraindications for arthrocentesis</a:t>
            </a:r>
          </a:p>
          <a:p>
            <a:r>
              <a:rPr lang="en-US" sz="2400">
                <a:latin typeface="Arial" charset="0"/>
                <a:ea typeface="ＭＳ Ｐゴシック" charset="0"/>
                <a:cs typeface="ＭＳ Ｐゴシック" charset="0"/>
              </a:rPr>
              <a:t>Review equipment needed to perform arthrocentesis</a:t>
            </a:r>
          </a:p>
          <a:p>
            <a:r>
              <a:rPr lang="en-US" sz="2400">
                <a:latin typeface="Arial" charset="0"/>
                <a:ea typeface="ＭＳ Ｐゴシック" charset="0"/>
                <a:cs typeface="ＭＳ Ｐゴシック" charset="0"/>
              </a:rPr>
              <a:t>Review anatomical landmarks for arthrocentesis of the</a:t>
            </a:r>
          </a:p>
          <a:p>
            <a:pPr lvl="1"/>
            <a:r>
              <a:rPr lang="en-US" sz="2400">
                <a:latin typeface="Arial" charset="0"/>
                <a:ea typeface="ＭＳ Ｐゴシック" charset="0"/>
              </a:rPr>
              <a:t>Shoulder</a:t>
            </a:r>
          </a:p>
          <a:p>
            <a:pPr lvl="1"/>
            <a:r>
              <a:rPr lang="en-US" sz="2400">
                <a:latin typeface="Arial" charset="0"/>
                <a:ea typeface="ＭＳ Ｐゴシック" charset="0"/>
              </a:rPr>
              <a:t>Hip</a:t>
            </a:r>
          </a:p>
          <a:p>
            <a:pPr lvl="1"/>
            <a:r>
              <a:rPr lang="en-US" sz="2400">
                <a:latin typeface="Arial" charset="0"/>
                <a:ea typeface="ＭＳ Ｐゴシック" charset="0"/>
              </a:rPr>
              <a:t>Knee</a:t>
            </a:r>
          </a:p>
          <a:p>
            <a:r>
              <a:rPr lang="en-US" sz="2400">
                <a:latin typeface="Arial" charset="0"/>
                <a:ea typeface="ＭＳ Ｐゴシック" charset="0"/>
                <a:cs typeface="ＭＳ Ｐゴシック" charset="0"/>
              </a:rPr>
              <a:t>Outline the steps of the procedure</a:t>
            </a:r>
          </a:p>
          <a:p>
            <a:r>
              <a:rPr lang="en-US" sz="2400">
                <a:latin typeface="Arial" charset="0"/>
                <a:ea typeface="ＭＳ Ｐゴシック" charset="0"/>
                <a:cs typeface="ＭＳ Ｐゴシック" charset="0"/>
              </a:rPr>
              <a:t>List potential complications of the procedure</a:t>
            </a:r>
          </a:p>
        </p:txBody>
      </p:sp>
    </p:spTree>
    <p:extLst>
      <p:ext uri="{BB962C8B-B14F-4D97-AF65-F5344CB8AC3E}">
        <p14:creationId xmlns:p14="http://schemas.microsoft.com/office/powerpoint/2010/main" val="2235490430"/>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atin typeface="Arial" charset="0"/>
                <a:ea typeface="ＭＳ Ｐゴシック" charset="0"/>
                <a:cs typeface="ＭＳ Ｐゴシック" charset="0"/>
              </a:rPr>
              <a:t>Case</a:t>
            </a:r>
          </a:p>
        </p:txBody>
      </p:sp>
      <p:sp>
        <p:nvSpPr>
          <p:cNvPr id="46083" name="Content Placeholder 2"/>
          <p:cNvSpPr>
            <a:spLocks noGrp="1"/>
          </p:cNvSpPr>
          <p:nvPr>
            <p:ph idx="1"/>
          </p:nvPr>
        </p:nvSpPr>
        <p:spPr/>
        <p:txBody>
          <a:bodyPr/>
          <a:lstStyle/>
          <a:p>
            <a:r>
              <a:rPr lang="en-US">
                <a:latin typeface="Arial" charset="0"/>
                <a:ea typeface="ＭＳ Ｐゴシック" charset="0"/>
                <a:cs typeface="ＭＳ Ｐゴシック" charset="0"/>
              </a:rPr>
              <a:t>A 35 year old male who uses recreational IV drugs presents to the clinic complaining of a red, swollen right knee for 2 days. He denies history of trauma to the area. </a:t>
            </a:r>
          </a:p>
          <a:p>
            <a:pPr>
              <a:buFont typeface="Wingdings" charset="0"/>
              <a:buNone/>
            </a:pPr>
            <a:endParaRPr lang="en-US">
              <a:latin typeface="Arial" charset="0"/>
              <a:ea typeface="ＭＳ Ｐゴシック" charset="0"/>
              <a:cs typeface="ＭＳ Ｐゴシック" charset="0"/>
            </a:endParaRPr>
          </a:p>
          <a:p>
            <a:pPr algn="ctr">
              <a:buFont typeface="Wingdings" charset="0"/>
              <a:buNone/>
            </a:pPr>
            <a:r>
              <a:rPr lang="en-US" b="1">
                <a:latin typeface="Arial" charset="0"/>
                <a:ea typeface="ＭＳ Ｐゴシック" charset="0"/>
                <a:cs typeface="ＭＳ Ｐゴシック" charset="0"/>
              </a:rPr>
              <a:t>How will you investigate?</a:t>
            </a:r>
          </a:p>
        </p:txBody>
      </p:sp>
    </p:spTree>
    <p:extLst>
      <p:ext uri="{BB962C8B-B14F-4D97-AF65-F5344CB8AC3E}">
        <p14:creationId xmlns:p14="http://schemas.microsoft.com/office/powerpoint/2010/main" val="56053242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latin typeface="Arial" charset="0"/>
                <a:ea typeface="ＭＳ Ｐゴシック" charset="0"/>
                <a:cs typeface="ＭＳ Ｐゴシック" charset="0"/>
              </a:rPr>
              <a:t>Case Conclusion</a:t>
            </a:r>
          </a:p>
        </p:txBody>
      </p:sp>
      <p:sp>
        <p:nvSpPr>
          <p:cNvPr id="48131" name="Content Placeholder 2"/>
          <p:cNvSpPr>
            <a:spLocks noGrp="1"/>
          </p:cNvSpPr>
          <p:nvPr>
            <p:ph idx="1"/>
          </p:nvPr>
        </p:nvSpPr>
        <p:spPr/>
        <p:txBody>
          <a:bodyPr/>
          <a:lstStyle/>
          <a:p>
            <a:r>
              <a:rPr lang="en-US" dirty="0">
                <a:latin typeface="Arial" charset="0"/>
                <a:ea typeface="ＭＳ Ｐゴシック" charset="0"/>
                <a:cs typeface="ＭＳ Ｐゴシック" charset="0"/>
              </a:rPr>
              <a:t>A 35 year old male with red, swollen right knee for 2 days. </a:t>
            </a:r>
          </a:p>
          <a:p>
            <a:pPr lvl="1"/>
            <a:r>
              <a:rPr lang="en-US" dirty="0" err="1">
                <a:latin typeface="Arial" charset="0"/>
                <a:ea typeface="ＭＳ Ｐゴシック" charset="0"/>
              </a:rPr>
              <a:t>Arthrocentesis</a:t>
            </a:r>
            <a:r>
              <a:rPr lang="en-US" dirty="0">
                <a:latin typeface="Arial" charset="0"/>
                <a:ea typeface="ＭＳ Ｐゴシック" charset="0"/>
              </a:rPr>
              <a:t> reveals 30 cc of cloudy fluid</a:t>
            </a:r>
          </a:p>
          <a:p>
            <a:pPr lvl="1"/>
            <a:r>
              <a:rPr lang="en-US" dirty="0">
                <a:latin typeface="Arial" charset="0"/>
                <a:ea typeface="ＭＳ Ｐゴシック" charset="0"/>
              </a:rPr>
              <a:t>Fluid Analysis: </a:t>
            </a:r>
          </a:p>
          <a:p>
            <a:pPr lvl="2"/>
            <a:r>
              <a:rPr lang="en-US" dirty="0">
                <a:latin typeface="Arial" charset="0"/>
                <a:ea typeface="ＭＳ Ｐゴシック" charset="0"/>
              </a:rPr>
              <a:t>WBC 98000/mm</a:t>
            </a:r>
            <a:r>
              <a:rPr lang="en-US" baseline="30000" dirty="0">
                <a:latin typeface="Arial" charset="0"/>
                <a:ea typeface="ＭＳ Ｐゴシック" charset="0"/>
              </a:rPr>
              <a:t>3</a:t>
            </a:r>
            <a:r>
              <a:rPr lang="en-US" dirty="0">
                <a:latin typeface="Arial" charset="0"/>
                <a:ea typeface="ＭＳ Ｐゴシック" charset="0"/>
              </a:rPr>
              <a:t>, 94% PMNs</a:t>
            </a:r>
          </a:p>
          <a:p>
            <a:pPr lvl="2"/>
            <a:r>
              <a:rPr lang="en-US" dirty="0" smtClean="0">
                <a:latin typeface="Arial" charset="0"/>
                <a:ea typeface="ＭＳ Ｐゴシック" charset="0"/>
              </a:rPr>
              <a:t>Gram </a:t>
            </a:r>
            <a:r>
              <a:rPr lang="en-US" dirty="0">
                <a:latin typeface="Arial" charset="0"/>
                <a:ea typeface="ＭＳ Ｐゴシック" charset="0"/>
              </a:rPr>
              <a:t>Stain </a:t>
            </a:r>
            <a:r>
              <a:rPr lang="en-US" dirty="0" smtClean="0">
                <a:latin typeface="Arial" charset="0"/>
                <a:ea typeface="ＭＳ Ｐゴシック" charset="0"/>
              </a:rPr>
              <a:t>negative</a:t>
            </a:r>
            <a:endParaRPr lang="en-US" dirty="0">
              <a:latin typeface="Arial" charset="0"/>
              <a:ea typeface="ＭＳ Ｐゴシック" charset="0"/>
            </a:endParaRPr>
          </a:p>
          <a:p>
            <a:pPr lvl="1"/>
            <a:endParaRPr lang="en-US" dirty="0">
              <a:latin typeface="Arial" charset="0"/>
              <a:ea typeface="ＭＳ Ｐゴシック" charset="0"/>
            </a:endParaRPr>
          </a:p>
          <a:p>
            <a:pPr lvl="1"/>
            <a:endParaRPr lang="en-US" dirty="0">
              <a:latin typeface="Arial" charset="0"/>
              <a:ea typeface="ＭＳ Ｐゴシック" charset="0"/>
            </a:endParaRPr>
          </a:p>
        </p:txBody>
      </p:sp>
    </p:spTree>
    <p:extLst>
      <p:ext uri="{BB962C8B-B14F-4D97-AF65-F5344CB8AC3E}">
        <p14:creationId xmlns:p14="http://schemas.microsoft.com/office/powerpoint/2010/main" val="158178993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latin typeface="Arial" charset="0"/>
                <a:ea typeface="ＭＳ Ｐゴシック" charset="0"/>
                <a:cs typeface="ＭＳ Ｐゴシック" charset="0"/>
              </a:rPr>
              <a:t>Links to Procedural Videos</a:t>
            </a:r>
          </a:p>
        </p:txBody>
      </p:sp>
      <p:sp>
        <p:nvSpPr>
          <p:cNvPr id="50179" name="Content Placeholder 2"/>
          <p:cNvSpPr>
            <a:spLocks noGrp="1"/>
          </p:cNvSpPr>
          <p:nvPr>
            <p:ph idx="1"/>
          </p:nvPr>
        </p:nvSpPr>
        <p:spPr/>
        <p:txBody>
          <a:bodyPr/>
          <a:lstStyle/>
          <a:p>
            <a:r>
              <a:rPr lang="en-US" sz="2400">
                <a:latin typeface="Arial" charset="0"/>
                <a:ea typeface="ＭＳ Ｐゴシック" charset="0"/>
                <a:cs typeface="ＭＳ Ｐゴシック" charset="0"/>
              </a:rPr>
              <a:t>SHOULDER</a:t>
            </a:r>
          </a:p>
          <a:p>
            <a:pPr lvl="1" eaLnBrk="1" hangingPunct="1"/>
            <a:r>
              <a:rPr lang="en-US" sz="1800" u="sng">
                <a:latin typeface="Times New Roman" charset="0"/>
                <a:ea typeface="ＭＳ Ｐゴシック" charset="0"/>
                <a:cs typeface="ＭＳ Ｐゴシック" charset="0"/>
              </a:rPr>
              <a:t>Anatomy Review: </a:t>
            </a:r>
            <a:r>
              <a:rPr lang="en-US" sz="1800">
                <a:latin typeface="Times New Roman" charset="0"/>
                <a:ea typeface="ＭＳ Ｐゴシック" charset="0"/>
                <a:cs typeface="ＭＳ Ｐゴシック" charset="0"/>
              </a:rPr>
              <a:t>http://www.youtube.com/watch?v=D3GVKjeY1FM</a:t>
            </a:r>
          </a:p>
          <a:p>
            <a:pPr lvl="1" eaLnBrk="1" hangingPunct="1"/>
            <a:r>
              <a:rPr lang="en-US" sz="1800" u="sng">
                <a:latin typeface="Times New Roman" charset="0"/>
                <a:ea typeface="ＭＳ Ｐゴシック" charset="0"/>
                <a:cs typeface="ＭＳ Ｐゴシック" charset="0"/>
              </a:rPr>
              <a:t>Review of Anatomy of Posterior approach: </a:t>
            </a:r>
            <a:r>
              <a:rPr lang="en-US" sz="1800">
                <a:latin typeface="Times New Roman" charset="0"/>
                <a:ea typeface="ＭＳ Ｐゴシック" charset="0"/>
                <a:cs typeface="ＭＳ Ｐゴシック" charset="0"/>
              </a:rPr>
              <a:t>http://www.youtube.com/watch?v=0A7Jp06THLk</a:t>
            </a:r>
          </a:p>
          <a:p>
            <a:pPr lvl="1" eaLnBrk="1" hangingPunct="1"/>
            <a:r>
              <a:rPr lang="en-US" sz="1800" u="sng">
                <a:latin typeface="Times New Roman" charset="0"/>
                <a:ea typeface="ＭＳ Ｐゴシック" charset="0"/>
                <a:cs typeface="ＭＳ Ｐゴシック" charset="0"/>
              </a:rPr>
              <a:t>U/S guided Posterior approach Video: </a:t>
            </a:r>
            <a:r>
              <a:rPr lang="en-US" sz="1800">
                <a:latin typeface="Times New Roman" charset="0"/>
                <a:ea typeface="ＭＳ Ｐゴシック" charset="0"/>
                <a:cs typeface="ＭＳ Ｐゴシック" charset="0"/>
              </a:rPr>
              <a:t>http://w</a:t>
            </a:r>
            <a:r>
              <a:rPr lang="en-US" sz="1800" u="sng">
                <a:latin typeface="Times New Roman" charset="0"/>
                <a:ea typeface="ＭＳ Ｐゴシック" charset="0"/>
                <a:cs typeface="ＭＳ Ｐゴシック" charset="0"/>
              </a:rPr>
              <a:t>ww.youtube.com/watch?v=94whc3pda5w</a:t>
            </a:r>
          </a:p>
          <a:p>
            <a:pPr eaLnBrk="1" hangingPunct="1"/>
            <a:r>
              <a:rPr lang="en-US" sz="2400">
                <a:latin typeface="Arial" charset="0"/>
                <a:ea typeface="ＭＳ Ｐゴシック" charset="0"/>
                <a:cs typeface="ＭＳ Ｐゴシック" charset="0"/>
              </a:rPr>
              <a:t>HIP</a:t>
            </a:r>
          </a:p>
          <a:p>
            <a:pPr lvl="1" eaLnBrk="1" hangingPunct="1"/>
            <a:r>
              <a:rPr lang="en-US" sz="2000" u="sng">
                <a:latin typeface="Times New Roman" charset="0"/>
                <a:ea typeface="ＭＳ Ｐゴシック" charset="0"/>
                <a:cs typeface="ＭＳ Ｐゴシック" charset="0"/>
              </a:rPr>
              <a:t>Ultrasound-Guided approach: </a:t>
            </a:r>
            <a:r>
              <a:rPr lang="en-US" sz="2000">
                <a:latin typeface="Times New Roman" charset="0"/>
                <a:ea typeface="ＭＳ Ｐゴシック" charset="0"/>
                <a:cs typeface="ＭＳ Ｐゴシック" charset="0"/>
              </a:rPr>
              <a:t>http://www.youtube.com/watch?v=imLQFhxc-9Y</a:t>
            </a:r>
            <a:endParaRPr lang="en-US" sz="2000">
              <a:latin typeface="Arial" charset="0"/>
              <a:ea typeface="ＭＳ Ｐゴシック" charset="0"/>
            </a:endParaRPr>
          </a:p>
          <a:p>
            <a:pPr eaLnBrk="1" hangingPunct="1"/>
            <a:r>
              <a:rPr lang="en-US" sz="2400">
                <a:latin typeface="Arial" charset="0"/>
                <a:ea typeface="ＭＳ Ｐゴシック" charset="0"/>
                <a:cs typeface="ＭＳ Ｐゴシック" charset="0"/>
              </a:rPr>
              <a:t>KNEE</a:t>
            </a:r>
            <a:endParaRPr lang="en-US" u="sng">
              <a:latin typeface="Times New Roman" charset="0"/>
              <a:ea typeface="ＭＳ Ｐゴシック" charset="0"/>
              <a:cs typeface="ＭＳ Ｐゴシック" charset="0"/>
            </a:endParaRPr>
          </a:p>
          <a:p>
            <a:pPr lvl="1" eaLnBrk="1" hangingPunct="1">
              <a:spcBef>
                <a:spcPct val="30000"/>
              </a:spcBef>
              <a:buClr>
                <a:srgbClr val="B90000"/>
              </a:buClr>
            </a:pPr>
            <a:r>
              <a:rPr lang="en-US" sz="1800" u="sng">
                <a:latin typeface="Times New Roman" charset="0"/>
                <a:ea typeface="ＭＳ Ｐゴシック" charset="0"/>
                <a:cs typeface="Times New Roman" charset="0"/>
              </a:rPr>
              <a:t>Review of Anterior and Posterior Approach: </a:t>
            </a:r>
            <a:r>
              <a:rPr lang="en-US" sz="1800" i="1">
                <a:latin typeface="Times New Roman" charset="0"/>
                <a:ea typeface="ＭＳ Ｐゴシック" charset="0"/>
                <a:cs typeface="Times New Roman" charset="0"/>
              </a:rPr>
              <a:t>http://www.youtube.com/watch?v=fZ2dcZhoGP8</a:t>
            </a:r>
            <a:endParaRPr lang="en-US" sz="1800" b="1">
              <a:latin typeface="Times New Roman" charset="0"/>
              <a:ea typeface="ＭＳ Ｐゴシック" charset="0"/>
              <a:cs typeface="Times New Roman" charset="0"/>
            </a:endParaRPr>
          </a:p>
          <a:p>
            <a:pPr lvl="2" eaLnBrk="1" hangingPunct="1"/>
            <a:endParaRPr lang="en-US" sz="1500">
              <a:latin typeface="Times New Roman" charset="0"/>
              <a:ea typeface="ＭＳ Ｐゴシック" charset="0"/>
              <a:cs typeface="Times New Roman" charset="0"/>
            </a:endParaRPr>
          </a:p>
          <a:p>
            <a:pPr eaLnBrk="1" hangingPunct="1"/>
            <a:endParaRPr lang="en-US" sz="2200" u="sng">
              <a:latin typeface="Times New Roman" charset="0"/>
              <a:ea typeface="ＭＳ Ｐゴシック" charset="0"/>
              <a:cs typeface="ＭＳ Ｐゴシック" charset="0"/>
            </a:endParaRPr>
          </a:p>
          <a:p>
            <a:pPr lvl="1"/>
            <a:endParaRPr lang="en-US" sz="1800">
              <a:latin typeface="Arial" charset="0"/>
              <a:ea typeface="ＭＳ Ｐゴシック" charset="0"/>
            </a:endParaRPr>
          </a:p>
        </p:txBody>
      </p:sp>
    </p:spTree>
    <p:extLst>
      <p:ext uri="{BB962C8B-B14F-4D97-AF65-F5344CB8AC3E}">
        <p14:creationId xmlns:p14="http://schemas.microsoft.com/office/powerpoint/2010/main" val="29393861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Quiz Question 1</a:t>
            </a:r>
          </a:p>
        </p:txBody>
      </p:sp>
      <p:sp>
        <p:nvSpPr>
          <p:cNvPr id="51203" name="Rectangle 3"/>
          <p:cNvSpPr>
            <a:spLocks noGrp="1" noChangeArrowheads="1"/>
          </p:cNvSpPr>
          <p:nvPr>
            <p:ph type="body" idx="1"/>
          </p:nvPr>
        </p:nvSpPr>
        <p:spPr/>
        <p:txBody>
          <a:bodyPr/>
          <a:lstStyle/>
          <a:p>
            <a:r>
              <a:rPr lang="en-US">
                <a:latin typeface="Arial" charset="0"/>
                <a:ea typeface="ＭＳ Ｐゴシック" charset="0"/>
                <a:cs typeface="ＭＳ Ｐゴシック" charset="0"/>
              </a:rPr>
              <a:t>Which of the following is an absolute contraindication to arthrocentesis</a:t>
            </a:r>
          </a:p>
          <a:p>
            <a:pPr lvl="1"/>
            <a:r>
              <a:rPr lang="en-US">
                <a:latin typeface="Arial" charset="0"/>
                <a:ea typeface="ＭＳ Ｐゴシック" charset="0"/>
              </a:rPr>
              <a:t>A) Bleeding disorder</a:t>
            </a:r>
          </a:p>
          <a:p>
            <a:pPr lvl="1"/>
            <a:r>
              <a:rPr lang="en-US">
                <a:latin typeface="Arial" charset="0"/>
                <a:ea typeface="ＭＳ Ｐゴシック" charset="0"/>
              </a:rPr>
              <a:t>B) Overlying Cellulitis</a:t>
            </a:r>
          </a:p>
          <a:p>
            <a:pPr lvl="1"/>
            <a:r>
              <a:rPr lang="en-US">
                <a:latin typeface="Arial" charset="0"/>
                <a:ea typeface="ＭＳ Ｐゴシック" charset="0"/>
              </a:rPr>
              <a:t>C) Trauma</a:t>
            </a:r>
          </a:p>
          <a:p>
            <a:pPr lvl="1"/>
            <a:r>
              <a:rPr lang="en-US">
                <a:latin typeface="Arial" charset="0"/>
                <a:ea typeface="ＭＳ Ｐゴシック" charset="0"/>
              </a:rPr>
              <a:t>D) There are no absolute contraindications</a:t>
            </a:r>
            <a:endParaRPr lang="en-US" i="1">
              <a:latin typeface="Arial" charset="0"/>
              <a:ea typeface="ＭＳ Ｐゴシック" charset="0"/>
            </a:endParaRPr>
          </a:p>
        </p:txBody>
      </p:sp>
    </p:spTree>
    <p:extLst>
      <p:ext uri="{BB962C8B-B14F-4D97-AF65-F5344CB8AC3E}">
        <p14:creationId xmlns:p14="http://schemas.microsoft.com/office/powerpoint/2010/main" val="41922565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Quiz Question 2</a:t>
            </a:r>
          </a:p>
        </p:txBody>
      </p:sp>
      <p:sp>
        <p:nvSpPr>
          <p:cNvPr id="53251" name="Rectangle 3"/>
          <p:cNvSpPr>
            <a:spLocks noGrp="1" noChangeArrowheads="1"/>
          </p:cNvSpPr>
          <p:nvPr>
            <p:ph type="body" idx="1"/>
          </p:nvPr>
        </p:nvSpPr>
        <p:spPr/>
        <p:txBody>
          <a:bodyPr/>
          <a:lstStyle/>
          <a:p>
            <a:r>
              <a:rPr lang="en-US">
                <a:latin typeface="Arial" charset="0"/>
                <a:ea typeface="ＭＳ Ｐゴシック" charset="0"/>
                <a:cs typeface="ＭＳ Ｐゴシック" charset="0"/>
              </a:rPr>
              <a:t>How much fluid should you remove from the joint?</a:t>
            </a:r>
          </a:p>
          <a:p>
            <a:pPr lvl="1"/>
            <a:r>
              <a:rPr lang="en-US">
                <a:latin typeface="Arial" charset="0"/>
                <a:ea typeface="ＭＳ Ｐゴシック" charset="0"/>
              </a:rPr>
              <a:t>A) &lt;5cc</a:t>
            </a:r>
          </a:p>
          <a:p>
            <a:pPr lvl="1"/>
            <a:r>
              <a:rPr lang="en-US">
                <a:latin typeface="Arial" charset="0"/>
                <a:ea typeface="ＭＳ Ｐゴシック" charset="0"/>
              </a:rPr>
              <a:t>B) 5-10cc</a:t>
            </a:r>
          </a:p>
          <a:p>
            <a:pPr lvl="1"/>
            <a:r>
              <a:rPr lang="en-US">
                <a:latin typeface="Arial" charset="0"/>
                <a:ea typeface="ＭＳ Ｐゴシック" charset="0"/>
              </a:rPr>
              <a:t>C) 10-20cc</a:t>
            </a:r>
          </a:p>
          <a:p>
            <a:pPr lvl="1"/>
            <a:r>
              <a:rPr lang="en-US">
                <a:latin typeface="Arial" charset="0"/>
                <a:ea typeface="ＭＳ Ｐゴシック" charset="0"/>
              </a:rPr>
              <a:t>D) As much as possible </a:t>
            </a:r>
            <a:endParaRPr lang="en-US" i="1">
              <a:latin typeface="Arial" charset="0"/>
              <a:ea typeface="ＭＳ Ｐゴシック" charset="0"/>
            </a:endParaRPr>
          </a:p>
        </p:txBody>
      </p:sp>
    </p:spTree>
    <p:extLst>
      <p:ext uri="{BB962C8B-B14F-4D97-AF65-F5344CB8AC3E}">
        <p14:creationId xmlns:p14="http://schemas.microsoft.com/office/powerpoint/2010/main" val="752647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Quiz Question 3</a:t>
            </a:r>
          </a:p>
        </p:txBody>
      </p:sp>
      <p:sp>
        <p:nvSpPr>
          <p:cNvPr id="55299" name="Rectangle 3"/>
          <p:cNvSpPr>
            <a:spLocks noGrp="1" noChangeArrowheads="1"/>
          </p:cNvSpPr>
          <p:nvPr>
            <p:ph type="body" idx="1"/>
          </p:nvPr>
        </p:nvSpPr>
        <p:spPr/>
        <p:txBody>
          <a:bodyPr/>
          <a:lstStyle/>
          <a:p>
            <a:r>
              <a:rPr lang="en-US">
                <a:latin typeface="Arial" charset="0"/>
                <a:ea typeface="ＭＳ Ｐゴシック" charset="0"/>
                <a:cs typeface="ＭＳ Ｐゴシック" charset="0"/>
              </a:rPr>
              <a:t>What physical exam finding rules out septic arthritis</a:t>
            </a:r>
          </a:p>
          <a:p>
            <a:pPr lvl="1"/>
            <a:r>
              <a:rPr lang="en-US">
                <a:latin typeface="Arial" charset="0"/>
                <a:ea typeface="ＭＳ Ｐゴシック" charset="0"/>
              </a:rPr>
              <a:t>A) No exam finding is sensitive or specific enough</a:t>
            </a:r>
          </a:p>
          <a:p>
            <a:pPr lvl="1"/>
            <a:r>
              <a:rPr lang="en-US">
                <a:latin typeface="Arial" charset="0"/>
                <a:ea typeface="ＭＳ Ｐゴシック" charset="0"/>
              </a:rPr>
              <a:t>B) Absence of fever</a:t>
            </a:r>
          </a:p>
          <a:p>
            <a:pPr lvl="1"/>
            <a:r>
              <a:rPr lang="en-US">
                <a:latin typeface="Arial" charset="0"/>
                <a:ea typeface="ＭＳ Ｐゴシック" charset="0"/>
              </a:rPr>
              <a:t>C) Absence of palpable effusion</a:t>
            </a:r>
          </a:p>
          <a:p>
            <a:pPr lvl="1"/>
            <a:r>
              <a:rPr lang="en-US">
                <a:latin typeface="Arial" charset="0"/>
                <a:ea typeface="ＭＳ Ｐゴシック" charset="0"/>
              </a:rPr>
              <a:t>D) Ability to weight bare</a:t>
            </a:r>
            <a:endParaRPr lang="en-US" i="1">
              <a:latin typeface="Arial" charset="0"/>
              <a:ea typeface="ＭＳ Ｐゴシック" charset="0"/>
            </a:endParaRPr>
          </a:p>
        </p:txBody>
      </p:sp>
    </p:spTree>
    <p:extLst>
      <p:ext uri="{BB962C8B-B14F-4D97-AF65-F5344CB8AC3E}">
        <p14:creationId xmlns:p14="http://schemas.microsoft.com/office/powerpoint/2010/main" val="15978971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Learner Practice</a:t>
            </a:r>
          </a:p>
        </p:txBody>
      </p:sp>
      <p:sp>
        <p:nvSpPr>
          <p:cNvPr id="57347" name="Rectangle 3"/>
          <p:cNvSpPr>
            <a:spLocks noGrp="1" noChangeArrowheads="1"/>
          </p:cNvSpPr>
          <p:nvPr>
            <p:ph type="body" idx="1"/>
          </p:nvPr>
        </p:nvSpPr>
        <p:spPr/>
        <p:txBody>
          <a:bodyPr/>
          <a:lstStyle/>
          <a:p>
            <a:r>
              <a:rPr lang="en-US">
                <a:latin typeface="Arial" charset="0"/>
                <a:ea typeface="ＭＳ Ｐゴシック" charset="0"/>
                <a:cs typeface="ＭＳ Ｐゴシック" charset="0"/>
              </a:rPr>
              <a:t>Practice Positioning and Landmarking</a:t>
            </a:r>
          </a:p>
          <a:p>
            <a:r>
              <a:rPr lang="en-US">
                <a:latin typeface="Arial" charset="0"/>
                <a:ea typeface="ＭＳ Ｐゴシック" charset="0"/>
                <a:cs typeface="ＭＳ Ｐゴシック" charset="0"/>
              </a:rPr>
              <a:t>Say the equipment that you need and how you would do the procedure</a:t>
            </a:r>
          </a:p>
        </p:txBody>
      </p:sp>
    </p:spTree>
    <p:extLst>
      <p:ext uri="{BB962C8B-B14F-4D97-AF65-F5344CB8AC3E}">
        <p14:creationId xmlns:p14="http://schemas.microsoft.com/office/powerpoint/2010/main" val="17064580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Summary</a:t>
            </a:r>
          </a:p>
        </p:txBody>
      </p:sp>
      <p:sp>
        <p:nvSpPr>
          <p:cNvPr id="59395" name="Rectangle 3"/>
          <p:cNvSpPr>
            <a:spLocks noGrp="1" noChangeArrowheads="1"/>
          </p:cNvSpPr>
          <p:nvPr>
            <p:ph type="body" idx="1"/>
          </p:nvPr>
        </p:nvSpPr>
        <p:spPr/>
        <p:txBody>
          <a:bodyPr/>
          <a:lstStyle/>
          <a:p>
            <a:r>
              <a:rPr lang="en-US" dirty="0" smtClean="0">
                <a:latin typeface="Arial" charset="0"/>
                <a:ea typeface="ＭＳ Ｐゴシック" charset="0"/>
                <a:cs typeface="ＭＳ Ｐゴシック" charset="0"/>
              </a:rPr>
              <a:t>Consider </a:t>
            </a:r>
            <a:r>
              <a:rPr lang="en-US" dirty="0" err="1" smtClean="0">
                <a:latin typeface="Arial" charset="0"/>
                <a:ea typeface="ＭＳ Ｐゴシック" charset="0"/>
                <a:cs typeface="ＭＳ Ｐゴシック" charset="0"/>
              </a:rPr>
              <a:t>arthrocentesis</a:t>
            </a:r>
            <a:r>
              <a:rPr lang="en-US" dirty="0" smtClean="0">
                <a:latin typeface="Arial" charset="0"/>
                <a:ea typeface="ＭＳ Ｐゴシック" charset="0"/>
                <a:cs typeface="ＭＳ Ｐゴシック" charset="0"/>
              </a:rPr>
              <a:t> if a red</a:t>
            </a:r>
            <a:r>
              <a:rPr lang="en-US" dirty="0">
                <a:latin typeface="Arial" charset="0"/>
                <a:ea typeface="ＭＳ Ｐゴシック" charset="0"/>
                <a:cs typeface="ＭＳ Ｐゴシック" charset="0"/>
              </a:rPr>
              <a:t>, swollen joint </a:t>
            </a:r>
            <a:r>
              <a:rPr lang="en-US" i="1" dirty="0" smtClean="0">
                <a:latin typeface="Arial" charset="0"/>
                <a:ea typeface="ＭＳ Ｐゴシック" charset="0"/>
                <a:cs typeface="ＭＳ Ｐゴシック" charset="0"/>
              </a:rPr>
              <a:t>plus</a:t>
            </a:r>
            <a:r>
              <a:rPr lang="en-US" dirty="0" smtClean="0">
                <a:latin typeface="Arial" charset="0"/>
                <a:ea typeface="ＭＳ Ｐゴシック" charset="0"/>
                <a:cs typeface="ＭＳ Ｐゴシック" charset="0"/>
              </a:rPr>
              <a:t> </a:t>
            </a:r>
            <a:r>
              <a:rPr lang="en-US" dirty="0">
                <a:latin typeface="Arial" charset="0"/>
                <a:ea typeface="ＭＳ Ｐゴシック" charset="0"/>
                <a:cs typeface="ＭＳ Ｐゴシック" charset="0"/>
              </a:rPr>
              <a:t>presence of effusion</a:t>
            </a:r>
          </a:p>
          <a:p>
            <a:r>
              <a:rPr lang="en-US" dirty="0">
                <a:latin typeface="Arial" charset="0"/>
                <a:ea typeface="ＭＳ Ｐゴシック" charset="0"/>
                <a:cs typeface="ＭＳ Ｐゴシック" charset="0"/>
              </a:rPr>
              <a:t>There are NO absolute Contraindications</a:t>
            </a:r>
          </a:p>
          <a:p>
            <a:r>
              <a:rPr lang="en-US" dirty="0">
                <a:latin typeface="Arial" charset="0"/>
                <a:ea typeface="ＭＳ Ｐゴシック" charset="0"/>
                <a:cs typeface="ＭＳ Ｐゴシック" charset="0"/>
              </a:rPr>
              <a:t>Maintain Aseptic Technique</a:t>
            </a:r>
          </a:p>
          <a:p>
            <a:r>
              <a:rPr lang="en-US" dirty="0">
                <a:latin typeface="Arial" charset="0"/>
                <a:ea typeface="ＭＳ Ｐゴシック" charset="0"/>
                <a:cs typeface="ＭＳ Ｐゴシック" charset="0"/>
              </a:rPr>
              <a:t>Ultrasound is a valuable adjunct if available</a:t>
            </a:r>
          </a:p>
          <a:p>
            <a:r>
              <a:rPr lang="en-US" dirty="0">
                <a:latin typeface="Arial" charset="0"/>
                <a:ea typeface="ＭＳ Ｐゴシック" charset="0"/>
                <a:cs typeface="ＭＳ Ｐゴシック" charset="0"/>
              </a:rPr>
              <a:t>If no lab available, may be useful for pain relief and direct visualization of synovial fluid </a:t>
            </a:r>
          </a:p>
          <a:p>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23438583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dirty="0" smtClean="0">
                <a:latin typeface="Arial" charset="0"/>
                <a:ea typeface="ＭＳ Ｐゴシック" charset="0"/>
                <a:cs typeface="ＭＳ Ｐゴシック" charset="0"/>
              </a:rPr>
              <a:t>References </a:t>
            </a:r>
            <a:endParaRPr lang="en-US" dirty="0">
              <a:latin typeface="Arial" charset="0"/>
              <a:ea typeface="ＭＳ Ｐゴシック" charset="0"/>
              <a:cs typeface="ＭＳ Ｐゴシック" charset="0"/>
            </a:endParaRPr>
          </a:p>
        </p:txBody>
      </p:sp>
      <p:sp>
        <p:nvSpPr>
          <p:cNvPr id="61443" name="Rectangle 3"/>
          <p:cNvSpPr>
            <a:spLocks noGrp="1" noChangeArrowheads="1"/>
          </p:cNvSpPr>
          <p:nvPr>
            <p:ph type="body" idx="1"/>
          </p:nvPr>
        </p:nvSpPr>
        <p:spPr>
          <a:xfrm>
            <a:off x="566738" y="1752600"/>
            <a:ext cx="7965702" cy="4124672"/>
          </a:xfrm>
        </p:spPr>
        <p:txBody>
          <a:bodyPr/>
          <a:lstStyle/>
          <a:p>
            <a:r>
              <a:rPr lang="en-US" dirty="0">
                <a:latin typeface="Arial" charset="0"/>
                <a:ea typeface="ＭＳ Ｐゴシック" charset="0"/>
                <a:cs typeface="ＭＳ Ｐゴシック" charset="0"/>
              </a:rPr>
              <a:t>Journal Articles:</a:t>
            </a:r>
          </a:p>
          <a:p>
            <a:pPr eaLnBrk="1" hangingPunct="1"/>
            <a:r>
              <a:rPr lang="en-US" sz="1600" b="1" dirty="0" err="1" smtClean="0">
                <a:latin typeface="Times New Roman" charset="0"/>
              </a:rPr>
              <a:t>Margaretten</a:t>
            </a:r>
            <a:r>
              <a:rPr lang="en-US" sz="1600" b="1" dirty="0" smtClean="0">
                <a:latin typeface="Times New Roman" charset="0"/>
              </a:rPr>
              <a:t> </a:t>
            </a:r>
            <a:r>
              <a:rPr lang="en-US" sz="1600" b="1" dirty="0">
                <a:latin typeface="Times New Roman" charset="0"/>
              </a:rPr>
              <a:t>M et al.</a:t>
            </a:r>
            <a:r>
              <a:rPr lang="en-US" sz="1600" dirty="0">
                <a:latin typeface="Times New Roman" charset="0"/>
              </a:rPr>
              <a:t> Does this adult patient have septic arthritis?( 2007)</a:t>
            </a:r>
            <a:r>
              <a:rPr lang="en-US" sz="1600" i="1" dirty="0"/>
              <a:t> JAMA. 2007;297(13):1478-</a:t>
            </a:r>
            <a:r>
              <a:rPr lang="en-US" sz="1600" i="1" dirty="0" smtClean="0"/>
              <a:t>1488</a:t>
            </a:r>
          </a:p>
          <a:p>
            <a:pPr eaLnBrk="1" hangingPunct="1"/>
            <a:r>
              <a:rPr lang="en-US" sz="1600" dirty="0" smtClean="0"/>
              <a:t>Guidelines </a:t>
            </a:r>
            <a:r>
              <a:rPr lang="en-US" sz="1600" dirty="0"/>
              <a:t>for the initial evaluation of the adult patient with acute musculoskeletal symptoms. American college of Rheumatology Ad Hoc Committee on Clinical Guidelines. </a:t>
            </a:r>
            <a:r>
              <a:rPr lang="en-US" sz="1600" i="1" dirty="0"/>
              <a:t>Arthritis </a:t>
            </a:r>
            <a:r>
              <a:rPr lang="en-US" sz="1600" i="1" dirty="0" err="1"/>
              <a:t>Theum</a:t>
            </a:r>
            <a:r>
              <a:rPr lang="en-US" sz="1600" i="1" dirty="0"/>
              <a:t>.</a:t>
            </a:r>
            <a:r>
              <a:rPr lang="en-US" sz="1600" dirty="0"/>
              <a:t> 1996; 39 (1): 1-8</a:t>
            </a:r>
          </a:p>
          <a:p>
            <a:pPr eaLnBrk="1" hangingPunct="1"/>
            <a:r>
              <a:rPr lang="en-US" sz="1600" b="1" dirty="0" err="1" smtClean="0"/>
              <a:t>Coakley</a:t>
            </a:r>
            <a:r>
              <a:rPr lang="en-US" sz="1600" b="1" dirty="0"/>
              <a:t>, G et al</a:t>
            </a:r>
            <a:r>
              <a:rPr lang="en-US" sz="1600" dirty="0"/>
              <a:t>. BSR &amp; BHPR, BOA, RCGP and BSAC guidelines for management of the hot swollen joint in adults</a:t>
            </a:r>
            <a:r>
              <a:rPr lang="en-US" sz="1600" i="1" dirty="0"/>
              <a:t>. Rheumatology</a:t>
            </a:r>
            <a:r>
              <a:rPr lang="en-US" sz="1600" dirty="0"/>
              <a:t> 2006; 45 (8): 1039-</a:t>
            </a:r>
            <a:r>
              <a:rPr lang="en-US" sz="1600" dirty="0" smtClean="0"/>
              <a:t>1041</a:t>
            </a:r>
          </a:p>
          <a:p>
            <a:pPr eaLnBrk="1" hangingPunct="1"/>
            <a:r>
              <a:rPr lang="en-US" sz="1600" dirty="0">
                <a:latin typeface="Times New Roman" charset="0"/>
              </a:rPr>
              <a:t>Genes N et al. </a:t>
            </a:r>
            <a:r>
              <a:rPr lang="en-US" sz="1600" dirty="0" err="1">
                <a:latin typeface="Times New Roman" charset="0"/>
              </a:rPr>
              <a:t>Monoarticular</a:t>
            </a:r>
            <a:r>
              <a:rPr lang="en-US" sz="1600" dirty="0">
                <a:latin typeface="Times New Roman" charset="0"/>
              </a:rPr>
              <a:t> Arthritis Update: Current Evidence for diagnosis and treatment in the Emergency Department. </a:t>
            </a:r>
            <a:r>
              <a:rPr lang="en-US" sz="1600" i="1" dirty="0">
                <a:latin typeface="Times New Roman" charset="0"/>
              </a:rPr>
              <a:t>Emergency Medicine Practice </a:t>
            </a:r>
            <a:r>
              <a:rPr lang="en-US" sz="1600" dirty="0">
                <a:latin typeface="Times New Roman" charset="0"/>
              </a:rPr>
              <a:t>2012; 14(8):1-</a:t>
            </a:r>
            <a:r>
              <a:rPr lang="en-US" sz="1600" dirty="0" smtClean="0">
                <a:latin typeface="Times New Roman" charset="0"/>
              </a:rPr>
              <a:t>20</a:t>
            </a:r>
          </a:p>
          <a:p>
            <a:pPr eaLnBrk="1" hangingPunct="1"/>
            <a:r>
              <a:rPr lang="en-US" sz="1600" dirty="0" err="1" smtClean="0">
                <a:latin typeface="Times New Roman" charset="0"/>
              </a:rPr>
              <a:t>Punzi</a:t>
            </a:r>
            <a:r>
              <a:rPr lang="en-US" sz="1600" dirty="0" smtClean="0">
                <a:latin typeface="Times New Roman" charset="0"/>
              </a:rPr>
              <a:t> </a:t>
            </a:r>
            <a:r>
              <a:rPr lang="en-US" sz="1600" dirty="0">
                <a:latin typeface="Times New Roman" charset="0"/>
              </a:rPr>
              <a:t>L et al. </a:t>
            </a:r>
            <a:r>
              <a:rPr lang="en-US" sz="1600" dirty="0" err="1">
                <a:latin typeface="Times New Roman" charset="0"/>
              </a:rPr>
              <a:t>Arthrocentesis</a:t>
            </a:r>
            <a:r>
              <a:rPr lang="en-US" sz="1600" dirty="0">
                <a:latin typeface="Times New Roman" charset="0"/>
              </a:rPr>
              <a:t> and synovial fluid analysis in clinical practice: value of </a:t>
            </a:r>
            <a:r>
              <a:rPr lang="en-US" sz="1600" dirty="0" err="1">
                <a:latin typeface="Times New Roman" charset="0"/>
              </a:rPr>
              <a:t>sonography</a:t>
            </a:r>
            <a:r>
              <a:rPr lang="en-US" sz="1600" dirty="0">
                <a:latin typeface="Times New Roman" charset="0"/>
              </a:rPr>
              <a:t> in difficult cases. </a:t>
            </a:r>
            <a:r>
              <a:rPr lang="en-US" sz="1600" i="1" dirty="0">
                <a:latin typeface="Times New Roman" charset="0"/>
              </a:rPr>
              <a:t>Ann N Y </a:t>
            </a:r>
            <a:r>
              <a:rPr lang="en-US" sz="1600" i="1" dirty="0" err="1">
                <a:latin typeface="Times New Roman" charset="0"/>
              </a:rPr>
              <a:t>Acad</a:t>
            </a:r>
            <a:r>
              <a:rPr lang="en-US" sz="1600" i="1" dirty="0">
                <a:latin typeface="Times New Roman" charset="0"/>
              </a:rPr>
              <a:t> Sci. </a:t>
            </a:r>
            <a:r>
              <a:rPr lang="en-US" sz="1600" dirty="0">
                <a:latin typeface="Times New Roman" charset="0"/>
              </a:rPr>
              <a:t>2009; 1154:152-</a:t>
            </a:r>
            <a:r>
              <a:rPr lang="en-US" sz="1600" dirty="0" smtClean="0">
                <a:latin typeface="Times New Roman" charset="0"/>
              </a:rPr>
              <a:t>158</a:t>
            </a:r>
          </a:p>
          <a:p>
            <a:pPr eaLnBrk="1" hangingPunct="1"/>
            <a:r>
              <a:rPr lang="en-US" sz="1600" dirty="0" smtClean="0">
                <a:latin typeface="Times New Roman" charset="0"/>
              </a:rPr>
              <a:t>Abdullah </a:t>
            </a:r>
            <a:r>
              <a:rPr lang="en-US" sz="1600" dirty="0">
                <a:latin typeface="Times New Roman" charset="0"/>
              </a:rPr>
              <a:t>S et al. Gross synovial fluid analysis in the </a:t>
            </a:r>
            <a:r>
              <a:rPr lang="en-US" sz="1600" dirty="0" err="1">
                <a:latin typeface="Times New Roman" charset="0"/>
              </a:rPr>
              <a:t>differnetial</a:t>
            </a:r>
            <a:r>
              <a:rPr lang="en-US" sz="1600" dirty="0">
                <a:latin typeface="Times New Roman" charset="0"/>
              </a:rPr>
              <a:t> diagnosis of joint effusion. </a:t>
            </a:r>
            <a:r>
              <a:rPr lang="en-US" sz="1600" i="1" dirty="0">
                <a:latin typeface="Times New Roman" charset="0"/>
              </a:rPr>
              <a:t>J </a:t>
            </a:r>
            <a:r>
              <a:rPr lang="en-US" sz="1600" i="1" dirty="0" err="1">
                <a:latin typeface="Times New Roman" charset="0"/>
              </a:rPr>
              <a:t>Clin</a:t>
            </a:r>
            <a:r>
              <a:rPr lang="en-US" sz="1600" i="1" dirty="0">
                <a:latin typeface="Times New Roman" charset="0"/>
              </a:rPr>
              <a:t> </a:t>
            </a:r>
            <a:r>
              <a:rPr lang="en-US" sz="1600" i="1" dirty="0" err="1">
                <a:latin typeface="Times New Roman" charset="0"/>
              </a:rPr>
              <a:t>Pathol</a:t>
            </a:r>
            <a:r>
              <a:rPr lang="en-US" sz="1600" i="1" dirty="0">
                <a:latin typeface="Times New Roman" charset="0"/>
              </a:rPr>
              <a:t>.</a:t>
            </a:r>
            <a:r>
              <a:rPr lang="en-US" sz="1600" dirty="0">
                <a:latin typeface="Times New Roman" charset="0"/>
              </a:rPr>
              <a:t> 2007; 60(10):1144-1147</a:t>
            </a:r>
            <a:endParaRPr lang="en-US" sz="1600" b="1" dirty="0">
              <a:latin typeface="Times New Roman" charset="0"/>
            </a:endParaRPr>
          </a:p>
          <a:p>
            <a:pPr eaLnBrk="1" hangingPunct="1"/>
            <a:endParaRPr lang="en-US" sz="2000" dirty="0">
              <a:latin typeface="Times New Roman" charset="0"/>
            </a:endParaRPr>
          </a:p>
          <a:p>
            <a:pPr eaLnBrk="1" hangingPunct="1"/>
            <a:endParaRPr lang="en-US" sz="2000" dirty="0">
              <a:latin typeface="Times New Roman" charset="0"/>
            </a:endParaRPr>
          </a:p>
          <a:p>
            <a:pPr eaLnBrk="1" hangingPunct="1"/>
            <a:endParaRPr lang="en-US" sz="2000" i="1" dirty="0"/>
          </a:p>
          <a:p>
            <a:pPr eaLnBrk="1" hangingPunct="1"/>
            <a:endParaRPr lang="en-US" sz="2000" i="1" dirty="0"/>
          </a:p>
          <a:p>
            <a:endParaRPr lang="en-US" dirty="0">
              <a:latin typeface="Arial" charset="0"/>
              <a:ea typeface="ＭＳ Ｐゴシック" charset="0"/>
              <a:cs typeface="ＭＳ Ｐゴシック" charset="0"/>
            </a:endParaRPr>
          </a:p>
          <a:p>
            <a:pPr lvl="1">
              <a:buFont typeface="Wingdings" charset="0"/>
              <a:buNone/>
            </a:pPr>
            <a:endParaRPr lang="en-US" dirty="0">
              <a:latin typeface="Arial" charset="0"/>
              <a:ea typeface="ＭＳ Ｐゴシック" charset="0"/>
            </a:endParaRPr>
          </a:p>
        </p:txBody>
      </p:sp>
    </p:spTree>
    <p:extLst>
      <p:ext uri="{BB962C8B-B14F-4D97-AF65-F5344CB8AC3E}">
        <p14:creationId xmlns:p14="http://schemas.microsoft.com/office/powerpoint/2010/main" val="4265965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ＭＳ Ｐゴシック" charset="0"/>
                <a:cs typeface="ＭＳ Ｐゴシック" charset="0"/>
              </a:rPr>
              <a:t>References</a:t>
            </a:r>
            <a:endParaRPr lang="en-US" dirty="0"/>
          </a:p>
        </p:txBody>
      </p:sp>
      <p:sp>
        <p:nvSpPr>
          <p:cNvPr id="3" name="Content Placeholder 2"/>
          <p:cNvSpPr>
            <a:spLocks noGrp="1"/>
          </p:cNvSpPr>
          <p:nvPr>
            <p:ph idx="1"/>
          </p:nvPr>
        </p:nvSpPr>
        <p:spPr/>
        <p:txBody>
          <a:bodyPr/>
          <a:lstStyle/>
          <a:p>
            <a:r>
              <a:rPr lang="en-US" dirty="0">
                <a:latin typeface="Arial" charset="0"/>
                <a:ea typeface="ＭＳ Ｐゴシック" charset="0"/>
                <a:cs typeface="ＭＳ Ｐゴシック" charset="0"/>
              </a:rPr>
              <a:t>Useful Chapters in Textbooks</a:t>
            </a:r>
            <a:r>
              <a:rPr lang="en-US" sz="1200" dirty="0">
                <a:latin typeface="Arial" charset="0"/>
                <a:ea typeface="ＭＳ Ｐゴシック" charset="0"/>
                <a:cs typeface="ＭＳ Ｐゴシック" charset="0"/>
              </a:rPr>
              <a:t>: </a:t>
            </a:r>
          </a:p>
          <a:p>
            <a:pPr lvl="1"/>
            <a:r>
              <a:rPr lang="en-US" sz="1600" dirty="0">
                <a:latin typeface="Arial" charset="0"/>
                <a:ea typeface="ＭＳ Ｐゴシック" charset="0"/>
                <a:cs typeface="ＭＳ Ｐゴシック" charset="0"/>
              </a:rPr>
              <a:t>Burton JH. (2011) Acute Disorders of the Joints and </a:t>
            </a:r>
            <a:r>
              <a:rPr lang="en-US" sz="1600" dirty="0" err="1">
                <a:latin typeface="Arial" charset="0"/>
                <a:ea typeface="ＭＳ Ｐゴシック" charset="0"/>
                <a:cs typeface="ＭＳ Ｐゴシック" charset="0"/>
              </a:rPr>
              <a:t>Bursae</a:t>
            </a:r>
            <a:r>
              <a:rPr lang="en-US" sz="1600" dirty="0">
                <a:latin typeface="Arial" charset="0"/>
                <a:ea typeface="ＭＳ Ｐゴシック" charset="0"/>
                <a:cs typeface="ＭＳ Ｐゴシック" charset="0"/>
              </a:rPr>
              <a:t>. </a:t>
            </a:r>
            <a:r>
              <a:rPr lang="en-US" sz="1600" dirty="0" err="1">
                <a:latin typeface="Arial" charset="0"/>
                <a:ea typeface="ＭＳ Ｐゴシック" charset="0"/>
                <a:cs typeface="ＭＳ Ｐゴシック" charset="0"/>
              </a:rPr>
              <a:t>Tintinalli</a:t>
            </a:r>
            <a:r>
              <a:rPr lang="en-US" sz="1600" dirty="0">
                <a:latin typeface="Arial" charset="0"/>
                <a:ea typeface="ＭＳ Ｐゴシック" charset="0"/>
                <a:cs typeface="ＭＳ Ｐゴシック" charset="0"/>
              </a:rPr>
              <a:t> JE, </a:t>
            </a:r>
            <a:r>
              <a:rPr lang="en-US" sz="1600" dirty="0" err="1">
                <a:latin typeface="Arial" charset="0"/>
                <a:ea typeface="ＭＳ Ｐゴシック" charset="0"/>
                <a:cs typeface="ＭＳ Ｐゴシック" charset="0"/>
              </a:rPr>
              <a:t>Stapczynski</a:t>
            </a:r>
            <a:r>
              <a:rPr lang="en-US" sz="1600" dirty="0">
                <a:latin typeface="Arial" charset="0"/>
                <a:ea typeface="ＭＳ Ｐゴシック" charset="0"/>
                <a:cs typeface="ＭＳ Ｐゴシック" charset="0"/>
              </a:rPr>
              <a:t> JS, Cline DM, Ma OJ, </a:t>
            </a:r>
            <a:r>
              <a:rPr lang="en-US" sz="1600" dirty="0" err="1">
                <a:latin typeface="Arial" charset="0"/>
                <a:ea typeface="ＭＳ Ｐゴシック" charset="0"/>
                <a:cs typeface="ＭＳ Ｐゴシック" charset="0"/>
              </a:rPr>
              <a:t>Cydulka</a:t>
            </a:r>
            <a:r>
              <a:rPr lang="en-US" sz="1600" dirty="0">
                <a:latin typeface="Arial" charset="0"/>
                <a:ea typeface="ＭＳ Ｐゴシック" charset="0"/>
                <a:cs typeface="ＭＳ Ｐゴシック" charset="0"/>
              </a:rPr>
              <a:t> RK, Meckler GD (</a:t>
            </a:r>
            <a:r>
              <a:rPr lang="en-US" sz="1600" dirty="0" err="1">
                <a:latin typeface="Arial" charset="0"/>
                <a:ea typeface="ＭＳ Ｐゴシック" charset="0"/>
                <a:cs typeface="ＭＳ Ｐゴシック" charset="0"/>
              </a:rPr>
              <a:t>eds</a:t>
            </a:r>
            <a:r>
              <a:rPr lang="en-US" sz="1600" dirty="0">
                <a:latin typeface="Arial" charset="0"/>
                <a:ea typeface="ＭＳ Ｐゴシック" charset="0"/>
                <a:cs typeface="ＭＳ Ｐゴシック" charset="0"/>
              </a:rPr>
              <a:t>). </a:t>
            </a:r>
            <a:r>
              <a:rPr lang="en-US" sz="1600" dirty="0" err="1">
                <a:latin typeface="Arial" charset="0"/>
                <a:ea typeface="ＭＳ Ｐゴシック" charset="0"/>
                <a:cs typeface="ＭＳ Ｐゴシック" charset="0"/>
              </a:rPr>
              <a:t>Tintinalli's</a:t>
            </a:r>
            <a:r>
              <a:rPr lang="en-US" sz="1600" dirty="0">
                <a:latin typeface="Arial" charset="0"/>
                <a:ea typeface="ＭＳ Ｐゴシック" charset="0"/>
                <a:cs typeface="ＭＳ Ｐゴシック" charset="0"/>
              </a:rPr>
              <a:t> Emergency Medicine: A Comprehensive Study Guide. 7th ed</a:t>
            </a:r>
            <a:r>
              <a:rPr lang="en-US" sz="1600" i="1" dirty="0">
                <a:latin typeface="Arial" charset="0"/>
                <a:ea typeface="ＭＳ Ｐゴシック" charset="0"/>
                <a:cs typeface="ＭＳ Ｐゴシック" charset="0"/>
              </a:rPr>
              <a:t>. </a:t>
            </a:r>
            <a:r>
              <a:rPr lang="en-US" sz="1600" dirty="0">
                <a:latin typeface="Arial" charset="0"/>
                <a:ea typeface="ＭＳ Ｐゴシック" charset="0"/>
                <a:cs typeface="ＭＳ Ｐゴシック" charset="0"/>
              </a:rPr>
              <a:t>New York: McGraw-Hill.</a:t>
            </a:r>
          </a:p>
          <a:p>
            <a:pPr lvl="1"/>
            <a:r>
              <a:rPr lang="en-US" sz="1600" dirty="0">
                <a:latin typeface="Arial" charset="0"/>
                <a:ea typeface="ＭＳ Ｐゴシック" charset="0"/>
                <a:cs typeface="ＭＳ Ｐゴシック" charset="0"/>
              </a:rPr>
              <a:t>Roberts JR. (2009) Clinical Procedures in Emergency Medicine, 5</a:t>
            </a:r>
            <a:r>
              <a:rPr lang="en-US" sz="1600" baseline="30000" dirty="0">
                <a:latin typeface="Arial" charset="0"/>
                <a:ea typeface="ＭＳ Ｐゴシック" charset="0"/>
                <a:cs typeface="ＭＳ Ｐゴシック" charset="0"/>
              </a:rPr>
              <a:t>th</a:t>
            </a:r>
            <a:r>
              <a:rPr lang="en-US" sz="1600" dirty="0">
                <a:latin typeface="Arial" charset="0"/>
                <a:ea typeface="ＭＳ Ｐゴシック" charset="0"/>
                <a:cs typeface="ＭＳ Ｐゴシック" charset="0"/>
              </a:rPr>
              <a:t> Edition. New York. Saunders</a:t>
            </a:r>
          </a:p>
          <a:p>
            <a:endParaRPr lang="en-US" dirty="0"/>
          </a:p>
        </p:txBody>
      </p:sp>
    </p:spTree>
    <p:extLst>
      <p:ext uri="{BB962C8B-B14F-4D97-AF65-F5344CB8AC3E}">
        <p14:creationId xmlns:p14="http://schemas.microsoft.com/office/powerpoint/2010/main" val="31757096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atin typeface="Arial" charset="0"/>
                <a:ea typeface="ＭＳ Ｐゴシック" charset="0"/>
                <a:cs typeface="ＭＳ Ｐゴシック" charset="0"/>
              </a:rPr>
              <a:t>Case</a:t>
            </a:r>
          </a:p>
        </p:txBody>
      </p:sp>
      <p:sp>
        <p:nvSpPr>
          <p:cNvPr id="17411" name="Content Placeholder 2"/>
          <p:cNvSpPr>
            <a:spLocks noGrp="1"/>
          </p:cNvSpPr>
          <p:nvPr>
            <p:ph idx="1"/>
          </p:nvPr>
        </p:nvSpPr>
        <p:spPr/>
        <p:txBody>
          <a:bodyPr/>
          <a:lstStyle/>
          <a:p>
            <a:r>
              <a:rPr lang="en-US">
                <a:latin typeface="Arial" charset="0"/>
                <a:ea typeface="ＭＳ Ｐゴシック" charset="0"/>
                <a:cs typeface="ＭＳ Ｐゴシック" charset="0"/>
              </a:rPr>
              <a:t>A 35 year old male who uses recreational IV drugs presents to the clinic complaining of a red, swollen right knee for 2 days. He denies history of trauma to the area. </a:t>
            </a:r>
          </a:p>
          <a:p>
            <a:pPr>
              <a:buFont typeface="Wingdings" charset="0"/>
              <a:buNone/>
            </a:pPr>
            <a:endParaRPr lang="en-US">
              <a:latin typeface="Arial" charset="0"/>
              <a:ea typeface="ＭＳ Ｐゴシック" charset="0"/>
              <a:cs typeface="ＭＳ Ｐゴシック" charset="0"/>
            </a:endParaRPr>
          </a:p>
          <a:p>
            <a:pPr algn="ctr">
              <a:buFont typeface="Wingdings" charset="0"/>
              <a:buNone/>
            </a:pPr>
            <a:r>
              <a:rPr lang="en-US" b="1">
                <a:latin typeface="Arial" charset="0"/>
                <a:ea typeface="ＭＳ Ｐゴシック" charset="0"/>
                <a:cs typeface="ＭＳ Ｐゴシック" charset="0"/>
              </a:rPr>
              <a:t>How will you investigate?</a:t>
            </a:r>
          </a:p>
        </p:txBody>
      </p:sp>
    </p:spTree>
    <p:extLst>
      <p:ext uri="{BB962C8B-B14F-4D97-AF65-F5344CB8AC3E}">
        <p14:creationId xmlns:p14="http://schemas.microsoft.com/office/powerpoint/2010/main" val="51193162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Arial" charset="0"/>
                <a:ea typeface="ＭＳ Ｐゴシック" charset="0"/>
                <a:cs typeface="ＭＳ Ｐゴシック" charset="0"/>
              </a:rPr>
              <a:t>References</a:t>
            </a:r>
            <a:endParaRPr lang="en-US" dirty="0"/>
          </a:p>
        </p:txBody>
      </p:sp>
      <p:sp>
        <p:nvSpPr>
          <p:cNvPr id="3" name="Content Placeholder 2"/>
          <p:cNvSpPr>
            <a:spLocks noGrp="1"/>
          </p:cNvSpPr>
          <p:nvPr>
            <p:ph idx="1"/>
          </p:nvPr>
        </p:nvSpPr>
        <p:spPr/>
        <p:txBody>
          <a:bodyPr/>
          <a:lstStyle/>
          <a:p>
            <a:r>
              <a:rPr lang="en-US" dirty="0" smtClean="0">
                <a:latin typeface="Arial" charset="0"/>
                <a:ea typeface="ＭＳ Ｐゴシック" charset="0"/>
                <a:cs typeface="ＭＳ Ｐゴシック" charset="0"/>
              </a:rPr>
              <a:t>Video Links:</a:t>
            </a:r>
            <a:endParaRPr lang="en-US" dirty="0">
              <a:latin typeface="Arial" charset="0"/>
              <a:ea typeface="ＭＳ Ｐゴシック" charset="0"/>
              <a:cs typeface="ＭＳ Ｐゴシック" charset="0"/>
            </a:endParaRPr>
          </a:p>
          <a:p>
            <a:pPr eaLnBrk="1" hangingPunct="1"/>
            <a:r>
              <a:rPr lang="en-US" sz="1800" u="sng" dirty="0" smtClean="0">
                <a:latin typeface="Times New Roman" charset="0"/>
              </a:rPr>
              <a:t>Shoulder Anatomy Animated Tutorial:</a:t>
            </a:r>
          </a:p>
          <a:p>
            <a:pPr lvl="1" eaLnBrk="1" hangingPunct="1"/>
            <a:r>
              <a:rPr lang="en-US" sz="1800" dirty="0" smtClean="0">
                <a:latin typeface="Times New Roman" charset="0"/>
                <a:hlinkClick r:id="rId3"/>
              </a:rPr>
              <a:t>http</a:t>
            </a:r>
            <a:r>
              <a:rPr lang="en-US" sz="1800" dirty="0">
                <a:latin typeface="Times New Roman" charset="0"/>
                <a:hlinkClick r:id="rId3"/>
              </a:rPr>
              <a:t>://www.youtube.com/watch?v=</a:t>
            </a:r>
            <a:r>
              <a:rPr lang="en-US" sz="1800" dirty="0" smtClean="0">
                <a:latin typeface="Times New Roman" charset="0"/>
                <a:hlinkClick r:id="rId3"/>
              </a:rPr>
              <a:t>D3GVKjeY1FM</a:t>
            </a:r>
            <a:endParaRPr lang="en-US" sz="1800" dirty="0" smtClean="0">
              <a:latin typeface="Times New Roman" charset="0"/>
            </a:endParaRPr>
          </a:p>
          <a:p>
            <a:pPr lvl="1" eaLnBrk="1" hangingPunct="1"/>
            <a:endParaRPr lang="en-US" sz="500" dirty="0">
              <a:latin typeface="Times New Roman" charset="0"/>
            </a:endParaRPr>
          </a:p>
          <a:p>
            <a:pPr eaLnBrk="1" hangingPunct="1"/>
            <a:r>
              <a:rPr lang="en-US" sz="1800" u="sng" dirty="0" err="1" smtClean="0">
                <a:latin typeface="Times New Roman" charset="0"/>
              </a:rPr>
              <a:t>Subacromial</a:t>
            </a:r>
            <a:r>
              <a:rPr lang="en-US" sz="1800" u="sng" dirty="0" smtClean="0">
                <a:latin typeface="Times New Roman" charset="0"/>
              </a:rPr>
              <a:t> Shoulder Injections:</a:t>
            </a:r>
          </a:p>
          <a:p>
            <a:pPr lvl="1" eaLnBrk="1" hangingPunct="1"/>
            <a:r>
              <a:rPr lang="en-US" sz="1800" dirty="0" smtClean="0">
                <a:latin typeface="Times New Roman" charset="0"/>
                <a:hlinkClick r:id="rId4"/>
              </a:rPr>
              <a:t>http</a:t>
            </a:r>
            <a:r>
              <a:rPr lang="en-US" sz="1800" dirty="0">
                <a:latin typeface="Times New Roman" charset="0"/>
                <a:hlinkClick r:id="rId4"/>
              </a:rPr>
              <a:t>://www.youtube.com/watch?v=</a:t>
            </a:r>
            <a:r>
              <a:rPr lang="en-US" sz="1800" dirty="0" smtClean="0">
                <a:latin typeface="Times New Roman" charset="0"/>
                <a:hlinkClick r:id="rId4"/>
              </a:rPr>
              <a:t>0A7Jp06THLk</a:t>
            </a:r>
            <a:endParaRPr lang="en-US" sz="1800" dirty="0" smtClean="0">
              <a:latin typeface="Times New Roman" charset="0"/>
            </a:endParaRPr>
          </a:p>
          <a:p>
            <a:pPr lvl="1" eaLnBrk="1" hangingPunct="1"/>
            <a:endParaRPr lang="en-US" sz="500" dirty="0" smtClean="0">
              <a:latin typeface="Times New Roman" charset="0"/>
            </a:endParaRPr>
          </a:p>
          <a:p>
            <a:pPr eaLnBrk="1" hangingPunct="1"/>
            <a:r>
              <a:rPr lang="en-US" sz="1800" u="sng" dirty="0" smtClean="0">
                <a:latin typeface="Times New Roman" charset="0"/>
              </a:rPr>
              <a:t>Ultrasound Guided </a:t>
            </a:r>
            <a:r>
              <a:rPr lang="en-US" sz="1800" u="sng" dirty="0" err="1" smtClean="0">
                <a:latin typeface="Times New Roman" charset="0"/>
              </a:rPr>
              <a:t>Glenohumeral</a:t>
            </a:r>
            <a:r>
              <a:rPr lang="en-US" sz="1800" u="sng" dirty="0" smtClean="0">
                <a:latin typeface="Times New Roman" charset="0"/>
              </a:rPr>
              <a:t> Joint Injection – Advisor Medical:</a:t>
            </a:r>
          </a:p>
          <a:p>
            <a:pPr lvl="1" eaLnBrk="1" hangingPunct="1"/>
            <a:r>
              <a:rPr lang="en-US" sz="1800" dirty="0" smtClean="0">
                <a:latin typeface="Times New Roman" charset="0"/>
                <a:hlinkClick r:id="rId5"/>
              </a:rPr>
              <a:t>http</a:t>
            </a:r>
            <a:r>
              <a:rPr lang="en-US" sz="1800" dirty="0">
                <a:latin typeface="Times New Roman" charset="0"/>
                <a:hlinkClick r:id="rId5"/>
              </a:rPr>
              <a:t>://w</a:t>
            </a:r>
            <a:r>
              <a:rPr lang="en-US" sz="1800" u="sng" dirty="0">
                <a:latin typeface="Times New Roman" charset="0"/>
                <a:hlinkClick r:id="rId5"/>
              </a:rPr>
              <a:t>ww.youtube.com/watch?v=</a:t>
            </a:r>
            <a:r>
              <a:rPr lang="en-US" sz="1800" u="sng" dirty="0" smtClean="0">
                <a:latin typeface="Times New Roman" charset="0"/>
                <a:hlinkClick r:id="rId5"/>
              </a:rPr>
              <a:t>94whc3pda5w</a:t>
            </a:r>
            <a:endParaRPr lang="en-US" sz="1800" u="sng" dirty="0" smtClean="0">
              <a:latin typeface="Times New Roman" charset="0"/>
            </a:endParaRPr>
          </a:p>
          <a:p>
            <a:pPr lvl="1" eaLnBrk="1" hangingPunct="1"/>
            <a:endParaRPr lang="en-US" sz="500" u="sng" dirty="0" smtClean="0">
              <a:latin typeface="Times New Roman" charset="0"/>
            </a:endParaRPr>
          </a:p>
          <a:p>
            <a:pPr eaLnBrk="1" hangingPunct="1"/>
            <a:r>
              <a:rPr lang="en-US" sz="1800" u="sng" dirty="0" smtClean="0">
                <a:latin typeface="Times New Roman" charset="0"/>
              </a:rPr>
              <a:t>Ultrasound Guided Hip Injection </a:t>
            </a:r>
            <a:r>
              <a:rPr lang="en-US" sz="1800" u="sng" dirty="0" err="1" smtClean="0">
                <a:latin typeface="Times New Roman" charset="0"/>
              </a:rPr>
              <a:t>Sonosite</a:t>
            </a:r>
            <a:r>
              <a:rPr lang="en-US" sz="1800" u="sng" dirty="0" smtClean="0">
                <a:latin typeface="Times New Roman" charset="0"/>
              </a:rPr>
              <a:t>:</a:t>
            </a:r>
          </a:p>
          <a:p>
            <a:pPr lvl="1" eaLnBrk="1" hangingPunct="1"/>
            <a:r>
              <a:rPr lang="en-US" sz="1800" dirty="0" smtClean="0">
                <a:latin typeface="Times New Roman" charset="0"/>
                <a:hlinkClick r:id="rId6"/>
              </a:rPr>
              <a:t>http</a:t>
            </a:r>
            <a:r>
              <a:rPr lang="en-US" sz="1800" dirty="0">
                <a:latin typeface="Times New Roman" charset="0"/>
                <a:hlinkClick r:id="rId6"/>
              </a:rPr>
              <a:t>://www.youtube.com/watch?v=imLQFhxc-</a:t>
            </a:r>
            <a:r>
              <a:rPr lang="en-US" sz="1800" dirty="0" smtClean="0">
                <a:latin typeface="Times New Roman" charset="0"/>
                <a:hlinkClick r:id="rId6"/>
              </a:rPr>
              <a:t>9Y</a:t>
            </a:r>
            <a:endParaRPr lang="en-US" sz="1800" dirty="0" smtClean="0">
              <a:latin typeface="Times New Roman" charset="0"/>
            </a:endParaRPr>
          </a:p>
          <a:p>
            <a:pPr lvl="1" eaLnBrk="1" hangingPunct="1"/>
            <a:endParaRPr lang="en-US" sz="500" dirty="0" smtClean="0">
              <a:latin typeface="Times New Roman" charset="0"/>
            </a:endParaRPr>
          </a:p>
          <a:p>
            <a:pPr eaLnBrk="1" hangingPunct="1"/>
            <a:r>
              <a:rPr lang="en-US" sz="1800" u="sng" dirty="0" err="1" smtClean="0">
                <a:latin typeface="Times New Roman" charset="0"/>
              </a:rPr>
              <a:t>Arthrocentesis</a:t>
            </a:r>
            <a:r>
              <a:rPr lang="en-US" sz="1800" u="sng" dirty="0" smtClean="0">
                <a:latin typeface="Times New Roman" charset="0"/>
              </a:rPr>
              <a:t> of the Knee:</a:t>
            </a:r>
          </a:p>
          <a:p>
            <a:pPr lvl="1" eaLnBrk="1" hangingPunct="1"/>
            <a:r>
              <a:rPr lang="en-US" sz="1800" dirty="0" smtClean="0">
                <a:latin typeface="Times New Roman" charset="0"/>
                <a:hlinkClick r:id="rId7"/>
              </a:rPr>
              <a:t>http</a:t>
            </a:r>
            <a:r>
              <a:rPr lang="en-US" sz="1800" dirty="0">
                <a:latin typeface="Times New Roman" charset="0"/>
                <a:hlinkClick r:id="rId7"/>
              </a:rPr>
              <a:t>://www.youtube.com/watch?v=</a:t>
            </a:r>
            <a:r>
              <a:rPr lang="en-US" sz="1800" dirty="0" smtClean="0">
                <a:latin typeface="Times New Roman" charset="0"/>
                <a:hlinkClick r:id="rId7"/>
              </a:rPr>
              <a:t>fZ2dcZhoGP8</a:t>
            </a:r>
            <a:endParaRPr lang="en-US" sz="1800" dirty="0" smtClean="0">
              <a:latin typeface="Times New Roman" charset="0"/>
            </a:endParaRPr>
          </a:p>
          <a:p>
            <a:pPr lvl="1" eaLnBrk="1" hangingPunct="1"/>
            <a:endParaRPr lang="en-US" sz="1800" b="1" dirty="0">
              <a:latin typeface="Times New Roman" charset="0"/>
            </a:endParaRPr>
          </a:p>
          <a:p>
            <a:pPr marL="0" indent="0" eaLnBrk="1" hangingPunct="1">
              <a:buNone/>
            </a:pPr>
            <a:endParaRPr lang="en-US" dirty="0"/>
          </a:p>
          <a:p>
            <a:endParaRPr lang="en-US" dirty="0"/>
          </a:p>
        </p:txBody>
      </p:sp>
    </p:spTree>
    <p:extLst>
      <p:ext uri="{BB962C8B-B14F-4D97-AF65-F5344CB8AC3E}">
        <p14:creationId xmlns:p14="http://schemas.microsoft.com/office/powerpoint/2010/main" val="3779736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Indications</a:t>
            </a:r>
          </a:p>
        </p:txBody>
      </p:sp>
      <p:sp>
        <p:nvSpPr>
          <p:cNvPr id="19459" name="Rectangle 3"/>
          <p:cNvSpPr>
            <a:spLocks noGrp="1" noChangeArrowheads="1"/>
          </p:cNvSpPr>
          <p:nvPr>
            <p:ph type="body" idx="1"/>
          </p:nvPr>
        </p:nvSpPr>
        <p:spPr/>
        <p:txBody>
          <a:bodyPr/>
          <a:lstStyle/>
          <a:p>
            <a:pPr>
              <a:buFont typeface="Wingdings" charset="0"/>
              <a:buNone/>
            </a:pPr>
            <a:endParaRPr lang="en-US">
              <a:latin typeface="Arial" charset="0"/>
              <a:ea typeface="ＭＳ Ｐゴシック" charset="0"/>
              <a:cs typeface="ＭＳ Ｐゴシック" charset="0"/>
            </a:endParaRPr>
          </a:p>
          <a:p>
            <a:r>
              <a:rPr lang="en-US">
                <a:latin typeface="Arial" charset="0"/>
                <a:ea typeface="ＭＳ Ｐゴシック" charset="0"/>
                <a:cs typeface="ＭＳ Ｐゴシック" charset="0"/>
              </a:rPr>
              <a:t>Red, swollen joint + presence of effusion</a:t>
            </a:r>
          </a:p>
          <a:p>
            <a:pPr lvl="1"/>
            <a:r>
              <a:rPr lang="en-US">
                <a:latin typeface="Arial" charset="0"/>
                <a:ea typeface="ＭＳ Ｐゴシック" charset="0"/>
              </a:rPr>
              <a:t>To obtain sample for analysis and diagnosis</a:t>
            </a:r>
          </a:p>
          <a:p>
            <a:pPr lvl="1"/>
            <a:r>
              <a:rPr lang="en-US">
                <a:latin typeface="Arial" charset="0"/>
                <a:ea typeface="ＭＳ Ｐゴシック" charset="0"/>
              </a:rPr>
              <a:t>To drain a tense effusion</a:t>
            </a:r>
          </a:p>
          <a:p>
            <a:pPr lvl="1"/>
            <a:r>
              <a:rPr lang="en-US">
                <a:latin typeface="Arial" charset="0"/>
                <a:ea typeface="ＭＳ Ｐゴシック" charset="0"/>
              </a:rPr>
              <a:t>To drain a tense hemarthrosis (</a:t>
            </a:r>
            <a:r>
              <a:rPr lang="en-US" i="1">
                <a:latin typeface="Arial" charset="0"/>
                <a:ea typeface="ＭＳ Ｐゴシック" charset="0"/>
              </a:rPr>
              <a:t>trauma)</a:t>
            </a:r>
          </a:p>
          <a:p>
            <a:pPr lvl="1">
              <a:buFont typeface="Wingdings" charset="0"/>
              <a:buNone/>
            </a:pPr>
            <a:endParaRPr lang="en-US">
              <a:latin typeface="Arial" charset="0"/>
              <a:ea typeface="ＭＳ Ｐゴシック" charset="0"/>
            </a:endParaRPr>
          </a:p>
          <a:p>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121729741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Contraindications</a:t>
            </a:r>
          </a:p>
        </p:txBody>
      </p:sp>
      <p:sp>
        <p:nvSpPr>
          <p:cNvPr id="21507" name="Rectangle 3"/>
          <p:cNvSpPr>
            <a:spLocks noGrp="1" noChangeArrowheads="1"/>
          </p:cNvSpPr>
          <p:nvPr>
            <p:ph type="body" idx="1"/>
          </p:nvPr>
        </p:nvSpPr>
        <p:spPr/>
        <p:txBody>
          <a:bodyPr/>
          <a:lstStyle/>
          <a:p>
            <a:r>
              <a:rPr lang="en-US" dirty="0">
                <a:latin typeface="Arial" charset="0"/>
                <a:ea typeface="ＭＳ Ｐゴシック" charset="0"/>
                <a:cs typeface="ＭＳ Ｐゴシック" charset="0"/>
              </a:rPr>
              <a:t>There are NO absolute contraindications</a:t>
            </a:r>
          </a:p>
          <a:p>
            <a:pPr>
              <a:buFont typeface="Wingdings" charset="0"/>
              <a:buNone/>
            </a:pPr>
            <a:endParaRPr lang="en-US" u="sng" dirty="0" smtClean="0">
              <a:latin typeface="Arial" charset="0"/>
              <a:ea typeface="ＭＳ Ｐゴシック" charset="0"/>
              <a:cs typeface="ＭＳ Ｐゴシック" charset="0"/>
            </a:endParaRPr>
          </a:p>
          <a:p>
            <a:pPr>
              <a:buFont typeface="Wingdings" charset="0"/>
              <a:buNone/>
            </a:pPr>
            <a:r>
              <a:rPr lang="en-US" u="sng" dirty="0" smtClean="0">
                <a:latin typeface="Arial" charset="0"/>
                <a:ea typeface="ＭＳ Ｐゴシック" charset="0"/>
                <a:cs typeface="ＭＳ Ｐゴシック" charset="0"/>
              </a:rPr>
              <a:t>Relative </a:t>
            </a:r>
            <a:r>
              <a:rPr lang="en-US" u="sng" dirty="0">
                <a:latin typeface="Arial" charset="0"/>
                <a:ea typeface="ＭＳ Ｐゴシック" charset="0"/>
                <a:cs typeface="ＭＳ Ｐゴシック" charset="0"/>
              </a:rPr>
              <a:t>contraindications:</a:t>
            </a:r>
          </a:p>
          <a:p>
            <a:r>
              <a:rPr lang="en-US" dirty="0">
                <a:latin typeface="Arial" charset="0"/>
                <a:ea typeface="ＭＳ Ｐゴシック" charset="0"/>
                <a:cs typeface="ＭＳ Ｐゴシック" charset="0"/>
              </a:rPr>
              <a:t>Overlying Cellulitis</a:t>
            </a:r>
          </a:p>
          <a:p>
            <a:r>
              <a:rPr lang="en-US" dirty="0">
                <a:latin typeface="Arial" charset="0"/>
                <a:ea typeface="ＭＳ Ｐゴシック" charset="0"/>
                <a:cs typeface="ＭＳ Ｐゴシック" charset="0"/>
              </a:rPr>
              <a:t>Coagulopathy</a:t>
            </a:r>
          </a:p>
          <a:p>
            <a:r>
              <a:rPr lang="en-US" dirty="0">
                <a:latin typeface="Arial" charset="0"/>
                <a:ea typeface="ＭＳ Ｐゴシック" charset="0"/>
                <a:cs typeface="ＭＳ Ｐゴシック" charset="0"/>
              </a:rPr>
              <a:t>Prosthetic joint</a:t>
            </a:r>
          </a:p>
          <a:p>
            <a:r>
              <a:rPr lang="en-US" dirty="0" err="1">
                <a:latin typeface="Arial" charset="0"/>
                <a:ea typeface="ＭＳ Ｐゴシック" charset="0"/>
                <a:cs typeface="ＭＳ Ｐゴシック" charset="0"/>
              </a:rPr>
              <a:t>Hemearthrosis</a:t>
            </a:r>
            <a:endParaRPr lang="en-US" dirty="0">
              <a:latin typeface="Arial" charset="0"/>
              <a:ea typeface="ＭＳ Ｐゴシック" charset="0"/>
              <a:cs typeface="ＭＳ Ｐゴシック" charset="0"/>
            </a:endParaRPr>
          </a:p>
          <a:p>
            <a:endParaRPr lang="en-US" dirty="0">
              <a:latin typeface="Arial" charset="0"/>
              <a:ea typeface="ＭＳ Ｐゴシック" charset="0"/>
              <a:cs typeface="ＭＳ Ｐゴシック" charset="0"/>
            </a:endParaRPr>
          </a:p>
        </p:txBody>
      </p:sp>
    </p:spTree>
    <p:extLst>
      <p:ext uri="{BB962C8B-B14F-4D97-AF65-F5344CB8AC3E}">
        <p14:creationId xmlns:p14="http://schemas.microsoft.com/office/powerpoint/2010/main" val="130988092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Equipment</a:t>
            </a:r>
          </a:p>
        </p:txBody>
      </p:sp>
      <p:sp>
        <p:nvSpPr>
          <p:cNvPr id="23555" name="Rectangle 3"/>
          <p:cNvSpPr>
            <a:spLocks noGrp="1" noChangeArrowheads="1"/>
          </p:cNvSpPr>
          <p:nvPr>
            <p:ph type="body" idx="1"/>
          </p:nvPr>
        </p:nvSpPr>
        <p:spPr/>
        <p:txBody>
          <a:bodyPr/>
          <a:lstStyle/>
          <a:p>
            <a:r>
              <a:rPr lang="en-US" sz="2400">
                <a:latin typeface="Arial" charset="0"/>
                <a:ea typeface="ＭＳ Ｐゴシック" charset="0"/>
                <a:cs typeface="ＭＳ Ｐゴシック" charset="0"/>
              </a:rPr>
              <a:t>Sterile gloves</a:t>
            </a:r>
          </a:p>
          <a:p>
            <a:r>
              <a:rPr lang="en-US" sz="2400">
                <a:latin typeface="Arial" charset="0"/>
                <a:ea typeface="ＭＳ Ｐゴシック" charset="0"/>
                <a:cs typeface="ＭＳ Ｐゴシック" charset="0"/>
              </a:rPr>
              <a:t>Skin Prep (</a:t>
            </a:r>
            <a:r>
              <a:rPr lang="en-US" sz="2400" i="1">
                <a:latin typeface="Arial" charset="0"/>
                <a:ea typeface="ＭＳ Ｐゴシック" charset="0"/>
                <a:cs typeface="ＭＳ Ｐゴシック" charset="0"/>
              </a:rPr>
              <a:t>iodine or chlorhexidine) </a:t>
            </a:r>
            <a:endParaRPr lang="en-US" sz="2400">
              <a:latin typeface="Arial" charset="0"/>
              <a:ea typeface="ＭＳ Ｐゴシック" charset="0"/>
              <a:cs typeface="ＭＳ Ｐゴシック" charset="0"/>
            </a:endParaRPr>
          </a:p>
          <a:p>
            <a:r>
              <a:rPr lang="en-US" sz="2400">
                <a:latin typeface="Arial" charset="0"/>
                <a:ea typeface="ＭＳ Ｐゴシック" charset="0"/>
                <a:cs typeface="ＭＳ Ｐゴシック" charset="0"/>
              </a:rPr>
              <a:t>Sterile guaze</a:t>
            </a:r>
          </a:p>
          <a:p>
            <a:r>
              <a:rPr lang="en-US" sz="2400">
                <a:latin typeface="Arial" charset="0"/>
                <a:ea typeface="ＭＳ Ｐゴシック" charset="0"/>
                <a:cs typeface="ＭＳ Ｐゴシック" charset="0"/>
              </a:rPr>
              <a:t>1x 3-5cc Syringe</a:t>
            </a:r>
          </a:p>
          <a:p>
            <a:r>
              <a:rPr lang="en-US" sz="2400">
                <a:latin typeface="Arial" charset="0"/>
                <a:ea typeface="ＭＳ Ｐゴシック" charset="0"/>
                <a:cs typeface="ＭＳ Ｐゴシック" charset="0"/>
              </a:rPr>
              <a:t>1x 20cc Syringe</a:t>
            </a:r>
          </a:p>
          <a:p>
            <a:r>
              <a:rPr lang="en-US" sz="2400">
                <a:latin typeface="Arial" charset="0"/>
                <a:ea typeface="ＭＳ Ｐゴシック" charset="0"/>
                <a:cs typeface="ＭＳ Ｐゴシック" charset="0"/>
              </a:rPr>
              <a:t>25G Needle</a:t>
            </a:r>
          </a:p>
          <a:p>
            <a:r>
              <a:rPr lang="en-US" sz="2400">
                <a:latin typeface="Arial" charset="0"/>
                <a:ea typeface="ＭＳ Ｐゴシック" charset="0"/>
                <a:cs typeface="ＭＳ Ｐゴシック" charset="0"/>
              </a:rPr>
              <a:t>20G Needle</a:t>
            </a:r>
          </a:p>
          <a:p>
            <a:r>
              <a:rPr lang="en-US" sz="2400">
                <a:latin typeface="Arial" charset="0"/>
                <a:ea typeface="ＭＳ Ｐゴシック" charset="0"/>
                <a:cs typeface="ＭＳ Ｐゴシック" charset="0"/>
              </a:rPr>
              <a:t>2-4cc of Local Anesthetic</a:t>
            </a:r>
          </a:p>
          <a:p>
            <a:r>
              <a:rPr lang="en-US" sz="2400">
                <a:latin typeface="Arial" charset="0"/>
                <a:ea typeface="ＭＳ Ｐゴシック" charset="0"/>
                <a:cs typeface="ＭＳ Ｐゴシック" charset="0"/>
              </a:rPr>
              <a:t>Dressing</a:t>
            </a:r>
          </a:p>
          <a:p>
            <a:r>
              <a:rPr lang="en-US" sz="2400" i="1">
                <a:latin typeface="Arial" charset="0"/>
                <a:ea typeface="ＭＳ Ｐゴシック" charset="0"/>
                <a:cs typeface="ＭＳ Ｐゴシック" charset="0"/>
              </a:rPr>
              <a:t>Ultrasound*</a:t>
            </a:r>
          </a:p>
          <a:p>
            <a:endParaRPr lang="en-US" sz="2800">
              <a:latin typeface="Arial" charset="0"/>
              <a:ea typeface="ＭＳ Ｐゴシック" charset="0"/>
              <a:cs typeface="ＭＳ Ｐゴシック" charset="0"/>
            </a:endParaRPr>
          </a:p>
          <a:p>
            <a:endParaRPr lang="en-US" sz="2800">
              <a:latin typeface="Arial" charset="0"/>
              <a:ea typeface="ＭＳ Ｐゴシック" charset="0"/>
              <a:cs typeface="ＭＳ Ｐゴシック" charset="0"/>
            </a:endParaRPr>
          </a:p>
          <a:p>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288136510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Basic Technique</a:t>
            </a:r>
          </a:p>
        </p:txBody>
      </p:sp>
      <p:sp>
        <p:nvSpPr>
          <p:cNvPr id="25603" name="Rectangle 3"/>
          <p:cNvSpPr>
            <a:spLocks noGrp="1" noChangeArrowheads="1"/>
          </p:cNvSpPr>
          <p:nvPr>
            <p:ph type="body" idx="1"/>
          </p:nvPr>
        </p:nvSpPr>
        <p:spPr/>
        <p:txBody>
          <a:bodyPr/>
          <a:lstStyle/>
          <a:p>
            <a:r>
              <a:rPr lang="en-US" sz="2400">
                <a:latin typeface="Arial" charset="0"/>
                <a:ea typeface="ＭＳ Ｐゴシック" charset="0"/>
                <a:cs typeface="ＭＳ Ｐゴシック" charset="0"/>
              </a:rPr>
              <a:t>Obtain Informed Consent &amp; Gather Equipment</a:t>
            </a:r>
          </a:p>
          <a:p>
            <a:r>
              <a:rPr lang="en-US" sz="2400">
                <a:latin typeface="Arial" charset="0"/>
                <a:ea typeface="ＭＳ Ｐゴシック" charset="0"/>
                <a:cs typeface="ＭＳ Ｐゴシック" charset="0"/>
              </a:rPr>
              <a:t>Position the patient and landmark your approach</a:t>
            </a:r>
          </a:p>
          <a:p>
            <a:pPr lvl="1"/>
            <a:r>
              <a:rPr lang="en-US" sz="2000" i="1">
                <a:latin typeface="Arial" charset="0"/>
                <a:ea typeface="ＭＳ Ｐゴシック" charset="0"/>
              </a:rPr>
              <a:t>Consider use of Ultrasound guidance if available</a:t>
            </a:r>
          </a:p>
          <a:p>
            <a:r>
              <a:rPr lang="en-US" sz="2400">
                <a:latin typeface="Arial" charset="0"/>
                <a:ea typeface="ＭＳ Ｐゴシック" charset="0"/>
                <a:cs typeface="ＭＳ Ｐゴシック" charset="0"/>
              </a:rPr>
              <a:t>Prepare and drape the area in a sterile fashion</a:t>
            </a:r>
          </a:p>
          <a:p>
            <a:r>
              <a:rPr lang="en-US" sz="2400">
                <a:latin typeface="Arial" charset="0"/>
                <a:ea typeface="ＭＳ Ｐゴシック" charset="0"/>
                <a:cs typeface="ＭＳ Ｐゴシック" charset="0"/>
              </a:rPr>
              <a:t>Using a 25G needle and a 3cc syringe, infiltrate the skin with 2-3cc of local anesthetic</a:t>
            </a:r>
          </a:p>
          <a:p>
            <a:r>
              <a:rPr lang="en-US" sz="2400">
                <a:latin typeface="Arial" charset="0"/>
                <a:ea typeface="ＭＳ Ｐゴシック" charset="0"/>
                <a:cs typeface="ＭＳ Ｐゴシック" charset="0"/>
              </a:rPr>
              <a:t>Using a 20G needle attached to a 20cc syringe, enter the joint space while aspirating</a:t>
            </a:r>
          </a:p>
          <a:p>
            <a:r>
              <a:rPr lang="en-US" sz="2400">
                <a:latin typeface="Arial" charset="0"/>
                <a:ea typeface="ＭＳ Ｐゴシック" charset="0"/>
                <a:cs typeface="ＭＳ Ｐゴシック" charset="0"/>
              </a:rPr>
              <a:t>Aspirate synovial fluid</a:t>
            </a:r>
          </a:p>
          <a:p>
            <a:r>
              <a:rPr lang="en-US" sz="2400">
                <a:latin typeface="Arial" charset="0"/>
                <a:ea typeface="ＭＳ Ｐゴシック" charset="0"/>
                <a:cs typeface="ＭＳ Ｐゴシック" charset="0"/>
              </a:rPr>
              <a:t>Apply a dressing</a:t>
            </a:r>
          </a:p>
          <a:p>
            <a:endParaRPr lang="en-US">
              <a:latin typeface="Arial" charset="0"/>
              <a:ea typeface="ＭＳ Ｐゴシック" charset="0"/>
              <a:cs typeface="ＭＳ Ｐゴシック" charset="0"/>
            </a:endParaRPr>
          </a:p>
          <a:p>
            <a:endParaRPr lang="en-US">
              <a:latin typeface="Arial" charset="0"/>
              <a:ea typeface="ＭＳ Ｐゴシック" charset="0"/>
              <a:cs typeface="ＭＳ Ｐゴシック" charset="0"/>
            </a:endParaRPr>
          </a:p>
          <a:p>
            <a:pPr>
              <a:buFont typeface="Wingdings" charset="0"/>
              <a:buNone/>
            </a:pPr>
            <a:endParaRPr lang="en-US">
              <a:latin typeface="Arial" charset="0"/>
              <a:ea typeface="ＭＳ Ｐゴシック" charset="0"/>
              <a:cs typeface="ＭＳ Ｐゴシック" charset="0"/>
            </a:endParaRPr>
          </a:p>
          <a:p>
            <a:endParaRPr lang="en-US">
              <a:latin typeface="Arial" charset="0"/>
              <a:ea typeface="ＭＳ Ｐゴシック" charset="0"/>
              <a:cs typeface="ＭＳ Ｐゴシック" charset="0"/>
            </a:endParaRPr>
          </a:p>
          <a:p>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130882661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1"/>
          </p:nvPr>
        </p:nvSpPr>
        <p:spPr/>
        <p:txBody>
          <a:bodyPr/>
          <a:lstStyle/>
          <a:p>
            <a:pPr>
              <a:buFont typeface="Wingdings" charset="0"/>
              <a:buNone/>
            </a:pPr>
            <a:r>
              <a:rPr lang="en-US" sz="3200" u="sng">
                <a:latin typeface="Arial" charset="0"/>
                <a:ea typeface="ＭＳ Ｐゴシック" charset="0"/>
                <a:cs typeface="ＭＳ Ｐゴシック" charset="0"/>
              </a:rPr>
              <a:t>Send Aspirate for </a:t>
            </a:r>
          </a:p>
          <a:p>
            <a:r>
              <a:rPr lang="en-US" sz="3200">
                <a:latin typeface="Arial" charset="0"/>
                <a:ea typeface="ＭＳ Ｐゴシック" charset="0"/>
                <a:cs typeface="ＭＳ Ｐゴシック" charset="0"/>
              </a:rPr>
              <a:t>cell count</a:t>
            </a:r>
          </a:p>
          <a:p>
            <a:r>
              <a:rPr lang="en-US" sz="3200">
                <a:latin typeface="Arial" charset="0"/>
                <a:ea typeface="ＭＳ Ｐゴシック" charset="0"/>
                <a:cs typeface="ＭＳ Ｐゴシック" charset="0"/>
              </a:rPr>
              <a:t>culture &amp; sensitivity</a:t>
            </a:r>
          </a:p>
          <a:p>
            <a:r>
              <a:rPr lang="en-US" sz="3200">
                <a:latin typeface="Arial" charset="0"/>
                <a:ea typeface="ＭＳ Ｐゴシック" charset="0"/>
                <a:cs typeface="ＭＳ Ｐゴシック" charset="0"/>
              </a:rPr>
              <a:t>gram stain</a:t>
            </a:r>
          </a:p>
          <a:p>
            <a:r>
              <a:rPr lang="en-US" sz="3200">
                <a:latin typeface="Arial" charset="0"/>
                <a:ea typeface="ＭＳ Ｐゴシック" charset="0"/>
                <a:cs typeface="ＭＳ Ｐゴシック" charset="0"/>
              </a:rPr>
              <a:t>crystal analysis </a:t>
            </a:r>
          </a:p>
          <a:p>
            <a:pPr>
              <a:buFont typeface="Wingdings" charset="0"/>
              <a:buNone/>
            </a:pPr>
            <a:endParaRPr lang="en-US">
              <a:latin typeface="Arial" charset="0"/>
              <a:ea typeface="ＭＳ Ｐゴシック" charset="0"/>
              <a:cs typeface="ＭＳ Ｐゴシック" charset="0"/>
            </a:endParaRPr>
          </a:p>
        </p:txBody>
      </p:sp>
      <p:sp>
        <p:nvSpPr>
          <p:cNvPr id="27651"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Basic Technique</a:t>
            </a:r>
          </a:p>
        </p:txBody>
      </p:sp>
    </p:spTree>
    <p:extLst>
      <p:ext uri="{BB962C8B-B14F-4D97-AF65-F5344CB8AC3E}">
        <p14:creationId xmlns:p14="http://schemas.microsoft.com/office/powerpoint/2010/main" val="298249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atin typeface="Arial" charset="0"/>
                <a:ea typeface="ＭＳ Ｐゴシック" charset="0"/>
                <a:cs typeface="ＭＳ Ｐゴシック" charset="0"/>
              </a:rPr>
              <a:t>Basic Technique</a:t>
            </a:r>
          </a:p>
        </p:txBody>
      </p:sp>
      <p:sp>
        <p:nvSpPr>
          <p:cNvPr id="28675" name="Rectangle 3"/>
          <p:cNvSpPr>
            <a:spLocks noGrp="1" noChangeArrowheads="1"/>
          </p:cNvSpPr>
          <p:nvPr>
            <p:ph type="body" idx="1"/>
          </p:nvPr>
        </p:nvSpPr>
        <p:spPr/>
        <p:txBody>
          <a:bodyPr/>
          <a:lstStyle/>
          <a:p>
            <a:r>
              <a:rPr lang="en-US">
                <a:latin typeface="Arial" charset="0"/>
                <a:ea typeface="ＭＳ Ｐゴシック" charset="0"/>
                <a:cs typeface="ＭＳ Ｐゴシック" charset="0"/>
              </a:rPr>
              <a:t>Low resource model</a:t>
            </a:r>
          </a:p>
          <a:p>
            <a:pPr lvl="1"/>
            <a:r>
              <a:rPr lang="en-US">
                <a:latin typeface="Arial" charset="0"/>
                <a:ea typeface="ＭＳ Ｐゴシック" charset="0"/>
              </a:rPr>
              <a:t>Can be performed </a:t>
            </a:r>
            <a:r>
              <a:rPr lang="en-US" i="1">
                <a:latin typeface="Arial" charset="0"/>
                <a:ea typeface="ＭＳ Ｐゴシック" charset="0"/>
              </a:rPr>
              <a:t>without</a:t>
            </a:r>
            <a:r>
              <a:rPr lang="en-US">
                <a:latin typeface="Arial" charset="0"/>
                <a:ea typeface="ＭＳ Ｐゴシック" charset="0"/>
              </a:rPr>
              <a:t> sterile gloves if care is made to not touch the skin after skin is prepared. </a:t>
            </a:r>
          </a:p>
          <a:p>
            <a:pPr lvl="1"/>
            <a:r>
              <a:rPr lang="en-US">
                <a:latin typeface="Arial" charset="0"/>
                <a:ea typeface="ＭＳ Ｐゴシック" charset="0"/>
              </a:rPr>
              <a:t>To minimize equipment use: use the same syringe and needle for infiltration of local anesthetic </a:t>
            </a:r>
            <a:r>
              <a:rPr lang="en-US" i="1">
                <a:latin typeface="Arial" charset="0"/>
                <a:ea typeface="ＭＳ Ｐゴシック" charset="0"/>
              </a:rPr>
              <a:t>and</a:t>
            </a:r>
            <a:r>
              <a:rPr lang="en-US">
                <a:latin typeface="Arial" charset="0"/>
                <a:ea typeface="ＭＳ Ｐゴシック" charset="0"/>
              </a:rPr>
              <a:t> collection of sample</a:t>
            </a:r>
          </a:p>
          <a:p>
            <a:pPr lvl="1"/>
            <a:r>
              <a:rPr lang="en-US">
                <a:latin typeface="Arial" charset="0"/>
                <a:ea typeface="ＭＳ Ｐゴシック" charset="0"/>
              </a:rPr>
              <a:t>If lab resources minimal: consider aspiration for symptomatic relief and visual inspection</a:t>
            </a:r>
          </a:p>
        </p:txBody>
      </p:sp>
    </p:spTree>
    <p:extLst>
      <p:ext uri="{BB962C8B-B14F-4D97-AF65-F5344CB8AC3E}">
        <p14:creationId xmlns:p14="http://schemas.microsoft.com/office/powerpoint/2010/main" val="3470483322"/>
      </p:ext>
    </p:extLst>
  </p:cSld>
  <p:clrMapOvr>
    <a:masterClrMapping/>
  </p:clrMapOvr>
</p:sld>
</file>

<file path=ppt/theme/theme1.xml><?xml version="1.0" encoding="utf-8"?>
<a:theme xmlns:a="http://schemas.openxmlformats.org/drawingml/2006/main" name="Arthrocentesis_ShoulderHipKnees">
  <a:themeElements>
    <a:clrScheme name="GHEM Template 7.potx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GHEM Template 7.potx">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GHEM Template 7.potx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GHEM Template 7.potx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GHEM Template 7.potx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GHEM Template 7.potx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GHEM Template 7.potx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GHEM Template 7.potx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GHEM Template 7.potx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GHEM Template 7.potx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GHEM Template 7.potx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Arthrocentesis_ShoulderHipKnees</Template>
  <TotalTime>0</TotalTime>
  <Words>3099</Words>
  <Application>Microsoft Macintosh PowerPoint</Application>
  <PresentationFormat>On-screen Show (4:3)</PresentationFormat>
  <Paragraphs>390</Paragraphs>
  <Slides>30</Slides>
  <Notes>26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2" baseType="lpstr">
      <vt:lpstr>Arthrocentesis_ShoulderHipKnees</vt:lpstr>
      <vt:lpstr>Document</vt:lpstr>
      <vt:lpstr> Arthrocentesis: Shoulder, Hip and Knee</vt:lpstr>
      <vt:lpstr>Learning Objectives</vt:lpstr>
      <vt:lpstr>Case</vt:lpstr>
      <vt:lpstr>Indications</vt:lpstr>
      <vt:lpstr>Contraindications</vt:lpstr>
      <vt:lpstr>Equipment</vt:lpstr>
      <vt:lpstr>Basic Technique</vt:lpstr>
      <vt:lpstr>Basic Technique</vt:lpstr>
      <vt:lpstr>Basic Technique</vt:lpstr>
      <vt:lpstr>Basic Technique- Landmarks</vt:lpstr>
      <vt:lpstr>Basic Technique- Landmarks</vt:lpstr>
      <vt:lpstr>Basic Technique- Landmarks</vt:lpstr>
      <vt:lpstr>Basic Technique- Landmarks</vt:lpstr>
      <vt:lpstr>Basic Technique- Landmarks</vt:lpstr>
      <vt:lpstr>Basic Technique- Landmarks</vt:lpstr>
      <vt:lpstr>Basic Technique- Landmarks of the Knee</vt:lpstr>
      <vt:lpstr>Trouble-shooting</vt:lpstr>
      <vt:lpstr>Interpreting Results</vt:lpstr>
      <vt:lpstr>Complications</vt:lpstr>
      <vt:lpstr>Case</vt:lpstr>
      <vt:lpstr>Case Conclusion</vt:lpstr>
      <vt:lpstr>Links to Procedural Videos</vt:lpstr>
      <vt:lpstr>Quiz Question 1</vt:lpstr>
      <vt:lpstr>Quiz Question 2</vt:lpstr>
      <vt:lpstr>Quiz Question 3</vt:lpstr>
      <vt:lpstr>Learner Practice</vt:lpstr>
      <vt:lpstr>Summary</vt:lpstr>
      <vt:lpstr>References </vt:lpstr>
      <vt:lpstr>References</vt:lpstr>
      <vt:lpstr>References</vt:lpstr>
    </vt:vector>
  </TitlesOfParts>
  <Company>UHN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Arthrocentesis: Shoulder, Hip and Knee</dc:title>
  <dc:creator>Berman, Sara</dc:creator>
  <cp:lastModifiedBy>Elayna Fremes</cp:lastModifiedBy>
  <cp:revision>2</cp:revision>
  <dcterms:created xsi:type="dcterms:W3CDTF">2015-06-17T15:14:37Z</dcterms:created>
  <dcterms:modified xsi:type="dcterms:W3CDTF">2015-06-30T15:32:33Z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296081</vt:lpwstr>
  </property>
  <property fmtid="{D5CDD505-2E9C-101B-9397-08002B2CF9AE}" pid="3" name="NXPowerLiteSettings">
    <vt:lpwstr>F7000400038000</vt:lpwstr>
  </property>
  <property fmtid="{D5CDD505-2E9C-101B-9397-08002B2CF9AE}" pid="4" name="NXPowerLiteVersion">
    <vt:lpwstr>D5.0.8</vt:lpwstr>
  </property>
</Properties>
</file>