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5" r:id="rId1"/>
  </p:sldMasterIdLst>
  <p:notesMasterIdLst>
    <p:notesMasterId r:id="rId69"/>
  </p:notesMasterIdLst>
  <p:sldIdLst>
    <p:sldId id="256" r:id="rId2"/>
    <p:sldId id="257" r:id="rId3"/>
    <p:sldId id="381" r:id="rId4"/>
    <p:sldId id="279" r:id="rId5"/>
    <p:sldId id="301" r:id="rId6"/>
    <p:sldId id="280" r:id="rId7"/>
    <p:sldId id="302" r:id="rId8"/>
    <p:sldId id="327" r:id="rId9"/>
    <p:sldId id="329" r:id="rId10"/>
    <p:sldId id="297" r:id="rId11"/>
    <p:sldId id="281" r:id="rId12"/>
    <p:sldId id="370" r:id="rId13"/>
    <p:sldId id="339" r:id="rId14"/>
    <p:sldId id="340" r:id="rId15"/>
    <p:sldId id="332" r:id="rId16"/>
    <p:sldId id="333" r:id="rId17"/>
    <p:sldId id="306" r:id="rId18"/>
    <p:sldId id="335" r:id="rId19"/>
    <p:sldId id="307" r:id="rId20"/>
    <p:sldId id="371" r:id="rId21"/>
    <p:sldId id="378" r:id="rId22"/>
    <p:sldId id="337" r:id="rId23"/>
    <p:sldId id="311" r:id="rId24"/>
    <p:sldId id="338" r:id="rId25"/>
    <p:sldId id="308" r:id="rId26"/>
    <p:sldId id="309" r:id="rId27"/>
    <p:sldId id="377" r:id="rId28"/>
    <p:sldId id="336" r:id="rId29"/>
    <p:sldId id="366" r:id="rId30"/>
    <p:sldId id="313" r:id="rId31"/>
    <p:sldId id="314" r:id="rId32"/>
    <p:sldId id="343" r:id="rId33"/>
    <p:sldId id="315" r:id="rId34"/>
    <p:sldId id="316" r:id="rId35"/>
    <p:sldId id="342" r:id="rId36"/>
    <p:sldId id="367" r:id="rId37"/>
    <p:sldId id="318" r:id="rId38"/>
    <p:sldId id="372" r:id="rId39"/>
    <p:sldId id="369" r:id="rId40"/>
    <p:sldId id="319" r:id="rId41"/>
    <p:sldId id="320" r:id="rId42"/>
    <p:sldId id="321" r:id="rId43"/>
    <p:sldId id="324" r:id="rId44"/>
    <p:sldId id="326" r:id="rId45"/>
    <p:sldId id="325" r:id="rId46"/>
    <p:sldId id="283" r:id="rId47"/>
    <p:sldId id="345" r:id="rId48"/>
    <p:sldId id="285" r:id="rId49"/>
    <p:sldId id="373" r:id="rId50"/>
    <p:sldId id="374" r:id="rId51"/>
    <p:sldId id="341" r:id="rId52"/>
    <p:sldId id="358" r:id="rId53"/>
    <p:sldId id="360" r:id="rId54"/>
    <p:sldId id="359" r:id="rId55"/>
    <p:sldId id="376" r:id="rId56"/>
    <p:sldId id="351" r:id="rId57"/>
    <p:sldId id="379" r:id="rId58"/>
    <p:sldId id="361" r:id="rId59"/>
    <p:sldId id="362" r:id="rId60"/>
    <p:sldId id="363" r:id="rId61"/>
    <p:sldId id="276" r:id="rId62"/>
    <p:sldId id="380" r:id="rId63"/>
    <p:sldId id="364" r:id="rId64"/>
    <p:sldId id="261" r:id="rId65"/>
    <p:sldId id="264" r:id="rId66"/>
    <p:sldId id="365" r:id="rId67"/>
    <p:sldId id="375" r:id="rId6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1pPr>
    <a:lvl2pPr marL="457200"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2pPr>
    <a:lvl3pPr marL="914400"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3pPr>
    <a:lvl4pPr marL="1371600"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4pPr>
    <a:lvl5pPr marL="1828800"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5pPr>
    <a:lvl6pPr marL="2286000" algn="l" defTabSz="457200" rtl="0" eaLnBrk="1" latinLnBrk="0" hangingPunct="1">
      <a:defRPr sz="2400" kern="1200">
        <a:solidFill>
          <a:schemeClr val="tx1"/>
        </a:solidFill>
        <a:latin typeface="Arial" pitchFamily="-72" charset="0"/>
        <a:ea typeface="ＭＳ Ｐゴシック" pitchFamily="-72" charset="-128"/>
        <a:cs typeface="ＭＳ Ｐゴシック" pitchFamily="-72" charset="-128"/>
      </a:defRPr>
    </a:lvl6pPr>
    <a:lvl7pPr marL="2743200" algn="l" defTabSz="457200" rtl="0" eaLnBrk="1" latinLnBrk="0" hangingPunct="1">
      <a:defRPr sz="2400" kern="1200">
        <a:solidFill>
          <a:schemeClr val="tx1"/>
        </a:solidFill>
        <a:latin typeface="Arial" pitchFamily="-72" charset="0"/>
        <a:ea typeface="ＭＳ Ｐゴシック" pitchFamily="-72" charset="-128"/>
        <a:cs typeface="ＭＳ Ｐゴシック" pitchFamily="-72" charset="-128"/>
      </a:defRPr>
    </a:lvl7pPr>
    <a:lvl8pPr marL="3200400" algn="l" defTabSz="457200" rtl="0" eaLnBrk="1" latinLnBrk="0" hangingPunct="1">
      <a:defRPr sz="2400" kern="1200">
        <a:solidFill>
          <a:schemeClr val="tx1"/>
        </a:solidFill>
        <a:latin typeface="Arial" pitchFamily="-72" charset="0"/>
        <a:ea typeface="ＭＳ Ｐゴシック" pitchFamily="-72" charset="-128"/>
        <a:cs typeface="ＭＳ Ｐゴシック" pitchFamily="-72" charset="-128"/>
      </a:defRPr>
    </a:lvl8pPr>
    <a:lvl9pPr marL="3657600" algn="l" defTabSz="457200" rtl="0" eaLnBrk="1" latinLnBrk="0" hangingPunct="1">
      <a:defRPr sz="2400" kern="1200">
        <a:solidFill>
          <a:schemeClr val="tx1"/>
        </a:solidFill>
        <a:latin typeface="Arial" pitchFamily="-72" charset="0"/>
        <a:ea typeface="ＭＳ Ｐゴシック" pitchFamily="-72" charset="-128"/>
        <a:cs typeface="ＭＳ Ｐゴシック" pitchFamily="-72"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43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92" autoAdjust="0"/>
    <p:restoredTop sz="64576" autoAdjust="0"/>
  </p:normalViewPr>
  <p:slideViewPr>
    <p:cSldViewPr>
      <p:cViewPr varScale="1">
        <p:scale>
          <a:sx n="68" d="100"/>
          <a:sy n="68" d="100"/>
        </p:scale>
        <p:origin x="-242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562"/>
    </p:cViewPr>
  </p:sorterViewPr>
  <p:notesViewPr>
    <p:cSldViewPr>
      <p:cViewPr varScale="1">
        <p:scale>
          <a:sx n="60" d="100"/>
          <a:sy n="60" d="100"/>
        </p:scale>
        <p:origin x="-249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notesMaster" Target="notesMasters/notesMaster1.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printerSettings" Target="printerSettings/printerSettings1.bin"/><Relationship Id="rId71" Type="http://schemas.openxmlformats.org/officeDocument/2006/relationships/presProps" Target="presProps.xml"/><Relationship Id="rId72"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theme" Target="theme/theme1.xml"/><Relationship Id="rId74"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mn-cs"/>
              </a:defRPr>
            </a:lvl1pPr>
          </a:lstStyle>
          <a:p>
            <a:pPr>
              <a:defRPr/>
            </a:pPr>
            <a:endParaRPr lang="en-US"/>
          </a:p>
        </p:txBody>
      </p:sp>
      <p:sp>
        <p:nvSpPr>
          <p:cNvPr id="11267" name="Rectangle 1027"/>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mn-cs"/>
              </a:defRPr>
            </a:lvl1pPr>
          </a:lstStyle>
          <a:p>
            <a:pPr>
              <a:defRPr/>
            </a:pPr>
            <a:endParaRPr lang="en-US"/>
          </a:p>
        </p:txBody>
      </p:sp>
      <p:sp>
        <p:nvSpPr>
          <p:cNvPr id="13316"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9" name="Rectangle 1029"/>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1030"/>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mn-cs"/>
              </a:defRPr>
            </a:lvl1pPr>
          </a:lstStyle>
          <a:p>
            <a:pPr>
              <a:defRPr/>
            </a:pPr>
            <a:endParaRPr lang="en-US"/>
          </a:p>
        </p:txBody>
      </p:sp>
      <p:sp>
        <p:nvSpPr>
          <p:cNvPr id="11271" name="Rectangle 1031"/>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mn-cs"/>
              </a:defRPr>
            </a:lvl1pPr>
          </a:lstStyle>
          <a:p>
            <a:pPr>
              <a:defRPr/>
            </a:pPr>
            <a:fld id="{75404400-34D7-4F09-A2D1-F8F89BE04AB4}" type="slidenum">
              <a:rPr lang="en-US"/>
              <a:pPr>
                <a:defRPr/>
              </a:pPr>
              <a:t>‹#›</a:t>
            </a:fld>
            <a:endParaRPr lang="en-US"/>
          </a:p>
        </p:txBody>
      </p:sp>
    </p:spTree>
    <p:extLst>
      <p:ext uri="{BB962C8B-B14F-4D97-AF65-F5344CB8AC3E}">
        <p14:creationId xmlns:p14="http://schemas.microsoft.com/office/powerpoint/2010/main" val="15650491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pitchFamily="-72"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 Id="rId3" Type="http://schemas.openxmlformats.org/officeDocument/2006/relationships/hyperlink" Target="http://www.uptodate.com/" TargetMode="Externa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031"/>
          <p:cNvSpPr>
            <a:spLocks noGrp="1" noChangeArrowheads="1"/>
          </p:cNvSpPr>
          <p:nvPr>
            <p:ph type="sldNum" sz="quarter" idx="5"/>
          </p:nvPr>
        </p:nvSpPr>
        <p:spPr>
          <a:noFill/>
        </p:spPr>
        <p:txBody>
          <a:bodyPr/>
          <a:lstStyle/>
          <a:p>
            <a:fld id="{DF4391EA-184F-40CD-AD18-2A7C481F0225}" type="slidenum">
              <a:rPr lang="en-US" smtClean="0">
                <a:latin typeface="Arial" pitchFamily="-72" charset="0"/>
                <a:ea typeface="ＭＳ Ｐゴシック" pitchFamily="-72" charset="-128"/>
                <a:cs typeface="ＭＳ Ｐゴシック" pitchFamily="-72" charset="-128"/>
              </a:rPr>
              <a:pPr/>
              <a:t>1</a:t>
            </a:fld>
            <a:endParaRPr lang="en-US" smtClean="0">
              <a:latin typeface="Arial" pitchFamily="-72" charset="0"/>
              <a:ea typeface="ＭＳ Ｐゴシック" pitchFamily="-72" charset="-128"/>
              <a:cs typeface="ＭＳ Ｐゴシック" pitchFamily="-72" charset="-128"/>
            </a:endParaRPr>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US" smtClean="0">
              <a:latin typeface="Arial" pitchFamily="-72" charset="0"/>
              <a:ea typeface="ＭＳ Ｐゴシック" pitchFamily="-72"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031"/>
          <p:cNvSpPr>
            <a:spLocks noGrp="1" noChangeArrowheads="1"/>
          </p:cNvSpPr>
          <p:nvPr>
            <p:ph type="sldNum" sz="quarter" idx="5"/>
          </p:nvPr>
        </p:nvSpPr>
        <p:spPr>
          <a:noFill/>
        </p:spPr>
        <p:txBody>
          <a:bodyPr/>
          <a:lstStyle/>
          <a:p>
            <a:fld id="{88ACEBCF-7252-4AB2-83EE-8BD523AD5C6B}" type="slidenum">
              <a:rPr lang="en-US" smtClean="0">
                <a:latin typeface="Arial" pitchFamily="-72" charset="0"/>
                <a:ea typeface="ＭＳ Ｐゴシック" pitchFamily="-72" charset="-128"/>
                <a:cs typeface="ＭＳ Ｐゴシック" pitchFamily="-72" charset="-128"/>
              </a:rPr>
              <a:pPr/>
              <a:t>11</a:t>
            </a:fld>
            <a:endParaRPr lang="en-US" smtClean="0">
              <a:latin typeface="Arial" pitchFamily="-72" charset="0"/>
              <a:ea typeface="ＭＳ Ｐゴシック" pitchFamily="-72" charset="-128"/>
              <a:cs typeface="ＭＳ Ｐゴシック" pitchFamily="-72" charset="-128"/>
            </a:endParaRPr>
          </a:p>
        </p:txBody>
      </p:sp>
      <p:sp>
        <p:nvSpPr>
          <p:cNvPr id="34818" name="Rectangle 2"/>
          <p:cNvSpPr>
            <a:spLocks noGrp="1" noRot="1" noChangeAspect="1" noChangeArrowheads="1" noTextEdit="1"/>
          </p:cNvSpPr>
          <p:nvPr>
            <p:ph type="sldImg"/>
          </p:nvPr>
        </p:nvSpPr>
        <p:spPr>
          <a:solidFill>
            <a:srgbClr val="FFFFFF"/>
          </a:solidFill>
          <a:ln/>
        </p:spPr>
      </p:sp>
      <p:sp>
        <p:nvSpPr>
          <p:cNvPr id="34819"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b="1" smtClean="0">
                <a:latin typeface="Times New Roman" pitchFamily="-72" charset="0"/>
                <a:ea typeface="ＭＳ Ｐゴシック" pitchFamily="-72" charset="-128"/>
              </a:rPr>
              <a:t>Notes: </a:t>
            </a:r>
            <a:r>
              <a:rPr lang="en-US" smtClean="0">
                <a:latin typeface="Times New Roman" pitchFamily="-72" charset="0"/>
                <a:ea typeface="ＭＳ Ｐゴシック" pitchFamily="-72" charset="-128"/>
              </a:rPr>
              <a:t>Child abuse and neglect can occur in any type of family environment. However, there are some characteristics of the family, parents and children which increase the risk of abuse or neglect. </a:t>
            </a:r>
          </a:p>
          <a:p>
            <a:pPr eaLnBrk="1" hangingPunct="1"/>
            <a:endParaRPr lang="en-US" smtClean="0">
              <a:latin typeface="Times New Roman" pitchFamily="-72" charset="0"/>
              <a:ea typeface="ＭＳ Ｐゴシック" pitchFamily="-72" charset="-128"/>
            </a:endParaRPr>
          </a:p>
          <a:p>
            <a:pPr eaLnBrk="1" hangingPunct="1"/>
            <a:r>
              <a:rPr lang="en-US" b="1" smtClean="0">
                <a:latin typeface="Times New Roman" pitchFamily="-72" charset="0"/>
                <a:ea typeface="ＭＳ Ｐゴシック" pitchFamily="-72" charset="-128"/>
              </a:rPr>
              <a:t>Specific References:  </a:t>
            </a:r>
            <a:r>
              <a:rPr lang="en-US" b="1" smtClean="0">
                <a:latin typeface="Arial" pitchFamily="-72" charset="0"/>
                <a:ea typeface="ＭＳ Ｐゴシック" pitchFamily="-72" charset="-128"/>
              </a:rPr>
              <a:t>Asnes, A. et al.</a:t>
            </a:r>
            <a:r>
              <a:rPr lang="en-US" smtClean="0">
                <a:latin typeface="Arial" pitchFamily="-72" charset="0"/>
                <a:ea typeface="ＭＳ Ｐゴシック" pitchFamily="-72" charset="-128"/>
              </a:rPr>
              <a:t> Managing Child Abuse: General Principles. </a:t>
            </a:r>
            <a:r>
              <a:rPr lang="en-CA" i="1" smtClean="0">
                <a:latin typeface="Arial" pitchFamily="-72" charset="0"/>
                <a:ea typeface="ＭＳ Ｐゴシック" pitchFamily="-72" charset="-128"/>
              </a:rPr>
              <a:t>Pediatrics in Review. </a:t>
            </a:r>
            <a:r>
              <a:rPr lang="en-CA" smtClean="0">
                <a:latin typeface="Arial" pitchFamily="-72" charset="0"/>
                <a:ea typeface="ＭＳ Ｐゴシック" pitchFamily="-72" charset="-128"/>
              </a:rPr>
              <a:t>2010;31;47</a:t>
            </a:r>
            <a:endParaRPr lang="en-US" smtClean="0">
              <a:latin typeface="Times New Roman" pitchFamily="-72" charset="0"/>
              <a:ea typeface="ＭＳ Ｐゴシック" pitchFamily="-72"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a:ln/>
        </p:spPr>
      </p:sp>
      <p:sp>
        <p:nvSpPr>
          <p:cNvPr id="36866"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a:t>
            </a:r>
            <a:r>
              <a:rPr lang="en-CA" smtClean="0">
                <a:latin typeface="Arial" pitchFamily="-72" charset="0"/>
                <a:ea typeface="ＭＳ Ｐゴシック" pitchFamily="-72" charset="-128"/>
              </a:rPr>
              <a:t> In cases where a disclosure (direct allegation) is made then your job is to investigate and document the injuries, treat conditions in need of emergency medical care, ensure the safety of the child/children, notify the authorities and arrange follow-up. Often no disclosure is made in cases of young children, when the caregiver is the abuser or when the caregiver is not aware of the abuse. In these cases, you must consider the possibility that abuse is taking place based on the adequacy of the explanation given, the types of injuries, symptoms and behaviours of the child, and your observations of parent-child interactions. </a:t>
            </a:r>
          </a:p>
        </p:txBody>
      </p:sp>
      <p:sp>
        <p:nvSpPr>
          <p:cNvPr id="36867" name="Slide Number Placeholder 3"/>
          <p:cNvSpPr>
            <a:spLocks noGrp="1"/>
          </p:cNvSpPr>
          <p:nvPr>
            <p:ph type="sldNum" sz="quarter" idx="5"/>
          </p:nvPr>
        </p:nvSpPr>
        <p:spPr>
          <a:noFill/>
        </p:spPr>
        <p:txBody>
          <a:bodyPr/>
          <a:lstStyle/>
          <a:p>
            <a:fld id="{DF5A02FE-4234-4630-A403-4F205E7580F5}" type="slidenum">
              <a:rPr lang="en-US" smtClean="0">
                <a:latin typeface="Arial" pitchFamily="-72" charset="0"/>
                <a:ea typeface="ＭＳ Ｐゴシック" pitchFamily="-72" charset="-128"/>
                <a:cs typeface="ＭＳ Ｐゴシック" pitchFamily="-72" charset="-128"/>
              </a:rPr>
              <a:pPr/>
              <a:t>12</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a:ln/>
        </p:spPr>
      </p:sp>
      <p:sp>
        <p:nvSpPr>
          <p:cNvPr id="38914" name="Notes Placeholder 2"/>
          <p:cNvSpPr>
            <a:spLocks noGrp="1"/>
          </p:cNvSpPr>
          <p:nvPr>
            <p:ph type="body" idx="1"/>
          </p:nvPr>
        </p:nvSpPr>
        <p:spPr>
          <a:noFill/>
          <a:ln/>
        </p:spPr>
        <p:txBody>
          <a:bodyPr/>
          <a:lstStyle/>
          <a:p>
            <a:endParaRPr lang="en-CA" smtClean="0">
              <a:latin typeface="Arial" pitchFamily="-72" charset="0"/>
              <a:ea typeface="ＭＳ Ｐゴシック" pitchFamily="-72" charset="-128"/>
            </a:endParaRPr>
          </a:p>
        </p:txBody>
      </p:sp>
      <p:sp>
        <p:nvSpPr>
          <p:cNvPr id="38915" name="Slide Number Placeholder 3"/>
          <p:cNvSpPr>
            <a:spLocks noGrp="1"/>
          </p:cNvSpPr>
          <p:nvPr>
            <p:ph type="sldNum" sz="quarter" idx="5"/>
          </p:nvPr>
        </p:nvSpPr>
        <p:spPr>
          <a:noFill/>
        </p:spPr>
        <p:txBody>
          <a:bodyPr/>
          <a:lstStyle/>
          <a:p>
            <a:fld id="{FA971B73-C6DC-463A-AC8E-3E4158FCB2DD}" type="slidenum">
              <a:rPr lang="en-US" smtClean="0">
                <a:latin typeface="Arial" pitchFamily="-72" charset="0"/>
                <a:ea typeface="ＭＳ Ｐゴシック" pitchFamily="-72" charset="-128"/>
                <a:cs typeface="ＭＳ Ｐゴシック" pitchFamily="-72" charset="-128"/>
              </a:rPr>
              <a:pPr/>
              <a:t>13</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031"/>
          <p:cNvSpPr>
            <a:spLocks noGrp="1" noChangeArrowheads="1"/>
          </p:cNvSpPr>
          <p:nvPr>
            <p:ph type="sldNum" sz="quarter" idx="5"/>
          </p:nvPr>
        </p:nvSpPr>
        <p:spPr>
          <a:noFill/>
        </p:spPr>
        <p:txBody>
          <a:bodyPr/>
          <a:lstStyle/>
          <a:p>
            <a:fld id="{1AA7CB19-9331-431C-A6B8-D62711C9020D}" type="slidenum">
              <a:rPr lang="en-US" smtClean="0">
                <a:latin typeface="Arial" pitchFamily="-72" charset="0"/>
                <a:ea typeface="ＭＳ Ｐゴシック" pitchFamily="-72" charset="-128"/>
                <a:cs typeface="ＭＳ Ｐゴシック" pitchFamily="-72" charset="-128"/>
              </a:rPr>
              <a:pPr/>
              <a:t>14</a:t>
            </a:fld>
            <a:endParaRPr lang="en-US" smtClean="0">
              <a:latin typeface="Arial" pitchFamily="-72" charset="0"/>
              <a:ea typeface="ＭＳ Ｐゴシック" pitchFamily="-72" charset="-128"/>
              <a:cs typeface="ＭＳ Ｐゴシック" pitchFamily="-72" charset="-128"/>
            </a:endParaRPr>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r>
              <a:rPr lang="en-US" b="1" smtClean="0">
                <a:latin typeface="Arial" pitchFamily="-72" charset="0"/>
                <a:ea typeface="ＭＳ Ｐゴシック" pitchFamily="-72" charset="-128"/>
              </a:rPr>
              <a:t>Correct Answer: </a:t>
            </a:r>
            <a:r>
              <a:rPr lang="en-US" smtClean="0">
                <a:latin typeface="Arial" pitchFamily="-72" charset="0"/>
                <a:ea typeface="ＭＳ Ｐゴシック" pitchFamily="-72" charset="-128"/>
              </a:rPr>
              <a:t>All of the above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a:ln/>
        </p:spPr>
      </p:sp>
      <p:sp>
        <p:nvSpPr>
          <p:cNvPr id="43010"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Let’s consider the case of Samuel…</a:t>
            </a:r>
          </a:p>
        </p:txBody>
      </p:sp>
      <p:sp>
        <p:nvSpPr>
          <p:cNvPr id="43011" name="Slide Number Placeholder 3"/>
          <p:cNvSpPr>
            <a:spLocks noGrp="1"/>
          </p:cNvSpPr>
          <p:nvPr>
            <p:ph type="sldNum" sz="quarter" idx="5"/>
          </p:nvPr>
        </p:nvSpPr>
        <p:spPr>
          <a:noFill/>
        </p:spPr>
        <p:txBody>
          <a:bodyPr/>
          <a:lstStyle/>
          <a:p>
            <a:fld id="{67FCA378-A891-49E8-8FA7-9BD136DC0046}" type="slidenum">
              <a:rPr lang="en-US" smtClean="0">
                <a:latin typeface="Arial" pitchFamily="-72" charset="0"/>
                <a:ea typeface="ＭＳ Ｐゴシック" pitchFamily="-72" charset="-128"/>
                <a:cs typeface="ＭＳ Ｐゴシック" pitchFamily="-72" charset="-128"/>
              </a:rPr>
              <a:pPr/>
              <a:t>15</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a:ln/>
        </p:spPr>
      </p:sp>
      <p:sp>
        <p:nvSpPr>
          <p:cNvPr id="45058"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This case is very concerning for physical abuse. A number of the historical elements in this case are suspicious for abusive injury. These include delay in presentation (the signs of injury were noted 2 days ago), the explanation is vague (mother thinks he may have fallen off a table), the explanation is inconsistent with Samuel’s developmental capability (he is only 4 weeks old, unable to roll off a table)</a:t>
            </a:r>
          </a:p>
        </p:txBody>
      </p:sp>
      <p:sp>
        <p:nvSpPr>
          <p:cNvPr id="45059" name="Slide Number Placeholder 3"/>
          <p:cNvSpPr>
            <a:spLocks noGrp="1"/>
          </p:cNvSpPr>
          <p:nvPr>
            <p:ph type="sldNum" sz="quarter" idx="5"/>
          </p:nvPr>
        </p:nvSpPr>
        <p:spPr>
          <a:noFill/>
        </p:spPr>
        <p:txBody>
          <a:bodyPr/>
          <a:lstStyle/>
          <a:p>
            <a:fld id="{6AD107CC-2590-44B5-B06B-ADE4445E2BF6}" type="slidenum">
              <a:rPr lang="en-US" smtClean="0">
                <a:latin typeface="Arial" pitchFamily="-72" charset="0"/>
                <a:ea typeface="ＭＳ Ｐゴシック" pitchFamily="-72" charset="-128"/>
                <a:cs typeface="ＭＳ Ｐゴシック" pitchFamily="-72" charset="-128"/>
              </a:rPr>
              <a:pPr/>
              <a:t>16</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a:xfrm>
            <a:off x="1143000" y="609600"/>
            <a:ext cx="4572000" cy="3429000"/>
          </a:xfrm>
          <a:ln/>
        </p:spPr>
      </p:sp>
      <p:sp>
        <p:nvSpPr>
          <p:cNvPr id="47106"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Specific reference</a:t>
            </a:r>
            <a:r>
              <a:rPr lang="en-CA" smtClean="0">
                <a:latin typeface="Arial" pitchFamily="-72" charset="0"/>
                <a:ea typeface="ＭＳ Ｐゴシック" pitchFamily="-72" charset="-128"/>
              </a:rPr>
              <a:t>: </a:t>
            </a:r>
            <a:r>
              <a:rPr lang="en-CA" b="1" smtClean="0">
                <a:latin typeface="Arial" pitchFamily="-72" charset="0"/>
                <a:ea typeface="ＭＳ Ｐゴシック" pitchFamily="-72" charset="-128"/>
              </a:rPr>
              <a:t>Kellogg, N</a:t>
            </a:r>
            <a:r>
              <a:rPr lang="en-CA" smtClean="0">
                <a:latin typeface="Arial" pitchFamily="-72" charset="0"/>
                <a:ea typeface="ＭＳ Ｐゴシック" pitchFamily="-72" charset="-128"/>
              </a:rPr>
              <a:t>. </a:t>
            </a:r>
            <a:r>
              <a:rPr lang="en-US" smtClean="0">
                <a:latin typeface="Arial" pitchFamily="-72" charset="0"/>
                <a:ea typeface="ＭＳ Ｐゴシック" pitchFamily="-72" charset="-128"/>
              </a:rPr>
              <a:t>Evaluation of Suspected Child Physical Abuse. </a:t>
            </a:r>
            <a:r>
              <a:rPr lang="en-CA" i="1" smtClean="0">
                <a:latin typeface="Arial" pitchFamily="-72" charset="0"/>
                <a:ea typeface="ＭＳ Ｐゴシック" pitchFamily="-72" charset="-128"/>
              </a:rPr>
              <a:t>Pediatrics. </a:t>
            </a:r>
            <a:r>
              <a:rPr lang="en-CA" smtClean="0">
                <a:latin typeface="Arial" pitchFamily="-72" charset="0"/>
                <a:ea typeface="ＭＳ Ｐゴシック" pitchFamily="-72" charset="-128"/>
              </a:rPr>
              <a:t>2007;119:1232-1241.</a:t>
            </a:r>
          </a:p>
          <a:p>
            <a:endParaRPr lang="en-CA" smtClean="0">
              <a:latin typeface="Arial" pitchFamily="-72" charset="0"/>
              <a:ea typeface="ＭＳ Ｐゴシック" pitchFamily="-72" charset="-128"/>
            </a:endParaRPr>
          </a:p>
        </p:txBody>
      </p:sp>
      <p:sp>
        <p:nvSpPr>
          <p:cNvPr id="47107" name="Slide Number Placeholder 3"/>
          <p:cNvSpPr>
            <a:spLocks noGrp="1"/>
          </p:cNvSpPr>
          <p:nvPr>
            <p:ph type="sldNum" sz="quarter" idx="5"/>
          </p:nvPr>
        </p:nvSpPr>
        <p:spPr>
          <a:noFill/>
        </p:spPr>
        <p:txBody>
          <a:bodyPr/>
          <a:lstStyle/>
          <a:p>
            <a:fld id="{DE2F9622-297E-4FE2-A6DD-A5BAE2361F24}" type="slidenum">
              <a:rPr lang="en-US" smtClean="0">
                <a:latin typeface="Arial" pitchFamily="-72" charset="0"/>
                <a:ea typeface="ＭＳ Ｐゴシック" pitchFamily="-72" charset="-128"/>
                <a:cs typeface="ＭＳ Ｐゴシック" pitchFamily="-72" charset="-128"/>
              </a:rPr>
              <a:pPr/>
              <a:t>17</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a:ln/>
        </p:spPr>
      </p:sp>
      <p:sp>
        <p:nvSpPr>
          <p:cNvPr id="49154"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Need to make sure that the mechanism of injury (how the child got hurt) is a possible explanation for the injury. Make sure you write down a legible history in case the story changes with time or the case becomes a legal case. Don’t ask leading questions which might suggest possible mechanisms of injury to the caregiver. If they don’t know what caused the injury, document that. If it is possible, try to ask older children about what happened away from their parents. Avoid an accusatory tone because it may make parents defensive and you shouldn’t assume that you know what happened. Try to avoid repetitive interviews as this can be distressing and confusing to children. A social history is helpful, ie who lives at home, who takes care of the child, use of alcohol or drugs.</a:t>
            </a:r>
            <a:endParaRPr lang="en-CA" b="1" smtClean="0">
              <a:latin typeface="Arial" pitchFamily="-72" charset="0"/>
              <a:ea typeface="ＭＳ Ｐゴシック" pitchFamily="-72" charset="-128"/>
            </a:endParaRPr>
          </a:p>
          <a:p>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References: </a:t>
            </a:r>
            <a:r>
              <a:rPr lang="en-US" b="1" smtClean="0">
                <a:latin typeface="Arial" pitchFamily="-72" charset="0"/>
                <a:ea typeface="ＭＳ Ｐゴシック" pitchFamily="-72" charset="-128"/>
              </a:rPr>
              <a:t>Aggarwal K</a:t>
            </a:r>
            <a:r>
              <a:rPr lang="en-US" smtClean="0">
                <a:latin typeface="Arial" pitchFamily="-72" charset="0"/>
                <a:ea typeface="ＭＳ Ｐゴシック" pitchFamily="-72" charset="-128"/>
              </a:rPr>
              <a:t>, Dalwai S, Galagali P, Mishra D, Prasad C, Thadhani A; Child Rights And Protection Program (CRPP) of Indian Academy of Pediatrics (IAP). Recommendations on recognition and response to child abuse and neglect in the Indian setting. </a:t>
            </a:r>
            <a:r>
              <a:rPr lang="en-US" i="1" smtClean="0">
                <a:latin typeface="Arial" pitchFamily="-72" charset="0"/>
                <a:ea typeface="ＭＳ Ｐゴシック" pitchFamily="-72" charset="-128"/>
              </a:rPr>
              <a:t>Indian Pediatr</a:t>
            </a:r>
            <a:r>
              <a:rPr lang="en-US" smtClean="0">
                <a:latin typeface="Arial" pitchFamily="-72" charset="0"/>
                <a:ea typeface="ＭＳ Ｐゴシック" pitchFamily="-72" charset="-128"/>
              </a:rPr>
              <a:t>. 2010 Jun;47(6):493-504. </a:t>
            </a:r>
            <a:r>
              <a:rPr lang="en-CA" b="1" smtClean="0">
                <a:latin typeface="Arial" pitchFamily="-72" charset="0"/>
                <a:ea typeface="ＭＳ Ｐゴシック" pitchFamily="-72" charset="-128"/>
              </a:rPr>
              <a:t>Sirotnak, AP et al.</a:t>
            </a:r>
            <a:r>
              <a:rPr lang="en-CA" smtClean="0">
                <a:latin typeface="Arial" pitchFamily="-72" charset="0"/>
                <a:ea typeface="ＭＳ Ｐゴシック" pitchFamily="-72" charset="-128"/>
              </a:rPr>
              <a:t> Physical Abuse of Children. </a:t>
            </a:r>
            <a:r>
              <a:rPr lang="en-US" i="1" smtClean="0">
                <a:latin typeface="Arial" pitchFamily="-72" charset="0"/>
                <a:ea typeface="ＭＳ Ｐゴシック" pitchFamily="-72" charset="-128"/>
              </a:rPr>
              <a:t>Pediatrics in Review. 2004; </a:t>
            </a:r>
            <a:r>
              <a:rPr lang="en-US" smtClean="0">
                <a:latin typeface="Arial" pitchFamily="-72" charset="0"/>
                <a:ea typeface="ＭＳ Ｐゴシック" pitchFamily="-72" charset="-128"/>
              </a:rPr>
              <a:t>25(8): 264-277. </a:t>
            </a:r>
            <a:endParaRPr lang="en-CA" smtClean="0">
              <a:latin typeface="Arial" pitchFamily="-72" charset="0"/>
              <a:ea typeface="ＭＳ Ｐゴシック" pitchFamily="-72" charset="-128"/>
            </a:endParaRPr>
          </a:p>
        </p:txBody>
      </p:sp>
      <p:sp>
        <p:nvSpPr>
          <p:cNvPr id="49155" name="Slide Number Placeholder 3"/>
          <p:cNvSpPr>
            <a:spLocks noGrp="1"/>
          </p:cNvSpPr>
          <p:nvPr>
            <p:ph type="sldNum" sz="quarter" idx="5"/>
          </p:nvPr>
        </p:nvSpPr>
        <p:spPr>
          <a:noFill/>
        </p:spPr>
        <p:txBody>
          <a:bodyPr/>
          <a:lstStyle/>
          <a:p>
            <a:fld id="{CC92F2AE-26DC-47A6-B774-DBA585487599}" type="slidenum">
              <a:rPr lang="en-US" smtClean="0">
                <a:latin typeface="Arial" pitchFamily="-72" charset="0"/>
                <a:ea typeface="ＭＳ Ｐゴシック" pitchFamily="-72" charset="-128"/>
                <a:cs typeface="ＭＳ Ｐゴシック" pitchFamily="-72" charset="-128"/>
              </a:rPr>
              <a:pPr/>
              <a:t>18</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a:ln/>
        </p:spPr>
      </p:sp>
      <p:sp>
        <p:nvSpPr>
          <p:cNvPr id="51202"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Evidence of neglect includes malnutrition, poor growth or poor hygiene. Suspicious skin injuries include bite or pinch marks. Bite marks are often oval shaped. Some bites may be caused by another child. Burns that are particularly concerning for abuse include cigarette burns which are usually round, immersion injuries on both hands or lower extremities from being dunked in hot water, or rope burns from being tied up. We will discuss suspicious bruises in a few moments.  </a:t>
            </a:r>
            <a:endParaRPr lang="en-CA" b="1" smtClean="0">
              <a:latin typeface="Arial" pitchFamily="-72" charset="0"/>
              <a:ea typeface="ＭＳ Ｐゴシック" pitchFamily="-72" charset="-128"/>
            </a:endParaRPr>
          </a:p>
          <a:p>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Kellogg, N.</a:t>
            </a:r>
            <a:r>
              <a:rPr lang="en-CA" smtClean="0">
                <a:latin typeface="Arial" pitchFamily="-72" charset="0"/>
                <a:ea typeface="ＭＳ Ｐゴシック" pitchFamily="-72" charset="-128"/>
              </a:rPr>
              <a:t> </a:t>
            </a:r>
            <a:r>
              <a:rPr lang="en-US" smtClean="0">
                <a:latin typeface="Arial" pitchFamily="-72" charset="0"/>
                <a:ea typeface="ＭＳ Ｐゴシック" pitchFamily="-72" charset="-128"/>
              </a:rPr>
              <a:t>Evaluation of Suspected Child Physical Abuse. </a:t>
            </a:r>
            <a:r>
              <a:rPr lang="en-CA" i="1" smtClean="0">
                <a:latin typeface="Arial" pitchFamily="-72" charset="0"/>
                <a:ea typeface="ＭＳ Ｐゴシック" pitchFamily="-72" charset="-128"/>
              </a:rPr>
              <a:t>Pediatrics. </a:t>
            </a:r>
            <a:r>
              <a:rPr lang="en-CA" smtClean="0">
                <a:latin typeface="Arial" pitchFamily="-72" charset="0"/>
                <a:ea typeface="ＭＳ Ｐゴシック" pitchFamily="-72" charset="-128"/>
              </a:rPr>
              <a:t>2007;119:1232-1241.</a:t>
            </a:r>
          </a:p>
          <a:p>
            <a:endParaRPr lang="en-CA" smtClean="0">
              <a:latin typeface="Arial" pitchFamily="-72" charset="0"/>
              <a:ea typeface="ＭＳ Ｐゴシック" pitchFamily="-72" charset="-128"/>
            </a:endParaRPr>
          </a:p>
          <a:p>
            <a:endParaRPr lang="en-CA" b="1" smtClean="0">
              <a:latin typeface="Arial" pitchFamily="-72" charset="0"/>
              <a:ea typeface="ＭＳ Ｐゴシック" pitchFamily="-72" charset="-128"/>
            </a:endParaRPr>
          </a:p>
        </p:txBody>
      </p:sp>
      <p:sp>
        <p:nvSpPr>
          <p:cNvPr id="51203" name="Slide Number Placeholder 3"/>
          <p:cNvSpPr>
            <a:spLocks noGrp="1"/>
          </p:cNvSpPr>
          <p:nvPr>
            <p:ph type="sldNum" sz="quarter" idx="5"/>
          </p:nvPr>
        </p:nvSpPr>
        <p:spPr>
          <a:noFill/>
        </p:spPr>
        <p:txBody>
          <a:bodyPr/>
          <a:lstStyle/>
          <a:p>
            <a:fld id="{C95BBFA7-65E7-447A-95DB-B0CEB9500E4A}" type="slidenum">
              <a:rPr lang="en-US" smtClean="0">
                <a:latin typeface="Arial" pitchFamily="-72" charset="0"/>
                <a:ea typeface="ＭＳ Ｐゴシック" pitchFamily="-72" charset="-128"/>
                <a:cs typeface="ＭＳ Ｐゴシック" pitchFamily="-72" charset="-128"/>
              </a:rPr>
              <a:pPr/>
              <a:t>19</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noTextEdit="1"/>
          </p:cNvSpPr>
          <p:nvPr>
            <p:ph type="sldImg"/>
          </p:nvPr>
        </p:nvSpPr>
        <p:spPr>
          <a:ln/>
        </p:spPr>
      </p:sp>
      <p:sp>
        <p:nvSpPr>
          <p:cNvPr id="53250"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Typical features of child abuse injuries</a:t>
            </a:r>
          </a:p>
          <a:p>
            <a:endParaRPr lang="en-CA" smtClean="0">
              <a:latin typeface="Arial" pitchFamily="-72" charset="0"/>
              <a:ea typeface="ＭＳ Ｐゴシック" pitchFamily="-72" charset="-128"/>
            </a:endParaRPr>
          </a:p>
          <a:p>
            <a:r>
              <a:rPr lang="en-CA" smtClean="0">
                <a:latin typeface="Arial" pitchFamily="-72" charset="0"/>
                <a:ea typeface="ＭＳ Ｐゴシック" pitchFamily="-72" charset="-128"/>
              </a:rPr>
              <a:t>Specific Reference: Child Protection and the Dental Team. Recognizing abuse and neglect [http://www.cpdt.org.uk/tab02/2_4_1_0.htm] Accessed November 15, 2011.</a:t>
            </a:r>
          </a:p>
        </p:txBody>
      </p:sp>
      <p:sp>
        <p:nvSpPr>
          <p:cNvPr id="53251" name="Slide Number Placeholder 3"/>
          <p:cNvSpPr>
            <a:spLocks noGrp="1"/>
          </p:cNvSpPr>
          <p:nvPr>
            <p:ph type="sldNum" sz="quarter" idx="5"/>
          </p:nvPr>
        </p:nvSpPr>
        <p:spPr>
          <a:noFill/>
        </p:spPr>
        <p:txBody>
          <a:bodyPr/>
          <a:lstStyle/>
          <a:p>
            <a:fld id="{2BC09A73-5B02-4C1A-9AF5-5232E98F8D57}" type="slidenum">
              <a:rPr lang="en-US" smtClean="0">
                <a:latin typeface="Arial" pitchFamily="-72" charset="0"/>
                <a:ea typeface="ＭＳ Ｐゴシック" pitchFamily="-72" charset="-128"/>
                <a:cs typeface="ＭＳ Ｐゴシック" pitchFamily="-72" charset="-128"/>
              </a:rPr>
              <a:pPr/>
              <a:t>20</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p>
          <a:p>
            <a:r>
              <a:rPr lang="en-CA" smtClean="0">
                <a:latin typeface="Arial" pitchFamily="-72" charset="0"/>
                <a:ea typeface="ＭＳ Ｐゴシック" pitchFamily="-72" charset="-128"/>
              </a:rPr>
              <a:t>We will review: </a:t>
            </a:r>
          </a:p>
          <a:p>
            <a:r>
              <a:rPr lang="en-CA" smtClean="0">
                <a:latin typeface="Arial" pitchFamily="-72" charset="0"/>
                <a:ea typeface="ＭＳ Ｐゴシック" pitchFamily="-72" charset="-128"/>
              </a:rPr>
              <a:t>Definitions of different forms of abuse and neglect. We are going to focus on physical and sexual abuse today</a:t>
            </a:r>
          </a:p>
          <a:p>
            <a:r>
              <a:rPr lang="en-CA" smtClean="0">
                <a:latin typeface="Arial" pitchFamily="-72" charset="0"/>
                <a:ea typeface="ＭＳ Ｐゴシック" pitchFamily="-72" charset="-128"/>
              </a:rPr>
              <a:t>Prevalence of child abuse</a:t>
            </a:r>
          </a:p>
          <a:p>
            <a:r>
              <a:rPr lang="en-CA" smtClean="0">
                <a:latin typeface="Arial" pitchFamily="-72" charset="0"/>
                <a:ea typeface="ＭＳ Ｐゴシック" pitchFamily="-72" charset="-128"/>
              </a:rPr>
              <a:t>Risk factors known to be associated with abuse and neglect</a:t>
            </a:r>
          </a:p>
          <a:p>
            <a:r>
              <a:rPr lang="en-CA" smtClean="0">
                <a:latin typeface="Arial" pitchFamily="-72" charset="0"/>
                <a:ea typeface="ＭＳ Ｐゴシック" pitchFamily="-72" charset="-128"/>
              </a:rPr>
              <a:t>Red flags on history, presentation and examination for physical and sexual abuse</a:t>
            </a:r>
          </a:p>
          <a:p>
            <a:r>
              <a:rPr lang="en-CA" smtClean="0">
                <a:latin typeface="Arial" pitchFamily="-72" charset="0"/>
                <a:ea typeface="ＭＳ Ｐゴシック" pitchFamily="-72" charset="-128"/>
              </a:rPr>
              <a:t>Recommended investigations in suspected abuse</a:t>
            </a:r>
          </a:p>
          <a:p>
            <a:r>
              <a:rPr lang="en-CA" smtClean="0">
                <a:latin typeface="Arial" pitchFamily="-72" charset="0"/>
                <a:ea typeface="ＭＳ Ｐゴシック" pitchFamily="-72" charset="-128"/>
              </a:rPr>
              <a:t>Emergency setting management</a:t>
            </a:r>
          </a:p>
          <a:p>
            <a:r>
              <a:rPr lang="en-CA" smtClean="0">
                <a:latin typeface="Arial" pitchFamily="-72" charset="0"/>
                <a:ea typeface="ＭＳ Ｐゴシック" pitchFamily="-72" charset="-128"/>
              </a:rPr>
              <a:t>Consequences of abuse and neglect for the victims</a:t>
            </a:r>
          </a:p>
          <a:p>
            <a:r>
              <a:rPr lang="en-CA" smtClean="0">
                <a:latin typeface="Arial" pitchFamily="-72" charset="0"/>
                <a:ea typeface="ＭＳ Ｐゴシック" pitchFamily="-72" charset="-128"/>
              </a:rPr>
              <a:t>Need for reporting to authorities</a:t>
            </a:r>
          </a:p>
        </p:txBody>
      </p:sp>
      <p:sp>
        <p:nvSpPr>
          <p:cNvPr id="17411" name="Slide Number Placeholder 3"/>
          <p:cNvSpPr>
            <a:spLocks noGrp="1"/>
          </p:cNvSpPr>
          <p:nvPr>
            <p:ph type="sldNum" sz="quarter" idx="5"/>
          </p:nvPr>
        </p:nvSpPr>
        <p:spPr>
          <a:noFill/>
        </p:spPr>
        <p:txBody>
          <a:bodyPr/>
          <a:lstStyle/>
          <a:p>
            <a:fld id="{4F1CAC88-F506-4B0E-9F7B-28D62036820F}" type="slidenum">
              <a:rPr lang="en-US" smtClean="0">
                <a:latin typeface="Arial" pitchFamily="-72" charset="0"/>
                <a:ea typeface="ＭＳ Ｐゴシック" pitchFamily="-72" charset="-128"/>
                <a:cs typeface="ＭＳ Ｐゴシック" pitchFamily="-72" charset="-128"/>
              </a:rPr>
              <a:pPr/>
              <a:t>2</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a:ln/>
        </p:spPr>
      </p:sp>
      <p:sp>
        <p:nvSpPr>
          <p:cNvPr id="55298" name="Notes Placeholder 2"/>
          <p:cNvSpPr>
            <a:spLocks noGrp="1"/>
          </p:cNvSpPr>
          <p:nvPr>
            <p:ph type="body" idx="1"/>
          </p:nvPr>
        </p:nvSpPr>
        <p:spPr>
          <a:noFill/>
          <a:ln/>
        </p:spPr>
        <p:txBody>
          <a:bodyPr/>
          <a:lstStyle/>
          <a:p>
            <a:r>
              <a:rPr lang="en-US" smtClean="0">
                <a:latin typeface="Arial" pitchFamily="-72" charset="0"/>
                <a:ea typeface="ＭＳ Ｐゴシック" pitchFamily="-72" charset="-128"/>
              </a:rPr>
              <a:t>Notes: be careful to look in the mouth at the three frenulum (tissue attaching the upper lips to the gums and tissue attaching the tongue to the floor of the mouth). A torn frenulum can be caused by trauma to the mouth or an object inserted forecefully ie bottle. The finding of a torn frenulum in a child &lt; 2 years of age, without adequate explanation, raises concern for abuse. </a:t>
            </a:r>
          </a:p>
          <a:p>
            <a:endParaRPr lang="en-US" smtClean="0">
              <a:latin typeface="Arial" pitchFamily="-72" charset="0"/>
              <a:ea typeface="ＭＳ Ｐゴシック" pitchFamily="-72" charset="-128"/>
            </a:endParaRPr>
          </a:p>
          <a:p>
            <a:r>
              <a:rPr lang="en-US" smtClean="0">
                <a:latin typeface="Arial" pitchFamily="-72" charset="0"/>
                <a:ea typeface="ＭＳ Ｐゴシック" pitchFamily="-72" charset="-128"/>
              </a:rPr>
              <a:t>Specific reference: </a:t>
            </a:r>
            <a:r>
              <a:rPr lang="en-US" b="1" smtClean="0">
                <a:latin typeface="Arial" pitchFamily="-72" charset="0"/>
                <a:ea typeface="ＭＳ Ｐゴシック" pitchFamily="-72" charset="-128"/>
              </a:rPr>
              <a:t>Maguire, S. </a:t>
            </a:r>
            <a:r>
              <a:rPr lang="en-US" smtClean="0">
                <a:latin typeface="Arial" pitchFamily="-72" charset="0"/>
                <a:ea typeface="ＭＳ Ｐゴシック" pitchFamily="-72" charset="-128"/>
              </a:rPr>
              <a:t>Which injuries may indicate child abuse? </a:t>
            </a:r>
            <a:r>
              <a:rPr lang="en-US" i="1" smtClean="0">
                <a:latin typeface="Arial" pitchFamily="-72" charset="0"/>
                <a:ea typeface="ＭＳ Ｐゴシック" pitchFamily="-72" charset="-128"/>
              </a:rPr>
              <a:t>Arch Dis Child Educ Pract Ed. </a:t>
            </a:r>
            <a:r>
              <a:rPr lang="en-US" smtClean="0">
                <a:latin typeface="Arial" pitchFamily="-72" charset="0"/>
                <a:ea typeface="ＭＳ Ｐゴシック" pitchFamily="-72" charset="-128"/>
              </a:rPr>
              <a:t>2010, 95: 170-177.</a:t>
            </a:r>
          </a:p>
          <a:p>
            <a:endParaRPr lang="en-US" smtClean="0">
              <a:latin typeface="Arial" pitchFamily="-72" charset="0"/>
              <a:ea typeface="ＭＳ Ｐゴシック" pitchFamily="-72" charset="-128"/>
            </a:endParaRPr>
          </a:p>
        </p:txBody>
      </p:sp>
      <p:sp>
        <p:nvSpPr>
          <p:cNvPr id="55299" name="Slide Number Placeholder 3"/>
          <p:cNvSpPr>
            <a:spLocks noGrp="1"/>
          </p:cNvSpPr>
          <p:nvPr>
            <p:ph type="sldNum" sz="quarter" idx="5"/>
          </p:nvPr>
        </p:nvSpPr>
        <p:spPr>
          <a:noFill/>
        </p:spPr>
        <p:txBody>
          <a:bodyPr/>
          <a:lstStyle/>
          <a:p>
            <a:fld id="{55189D14-3625-42F3-B4C8-7C93F4504FC9}" type="slidenum">
              <a:rPr lang="en-US" smtClean="0">
                <a:latin typeface="Arial" pitchFamily="-72" charset="0"/>
                <a:ea typeface="ＭＳ Ｐゴシック" pitchFamily="-72" charset="-128"/>
                <a:cs typeface="ＭＳ Ｐゴシック" pitchFamily="-72" charset="-128"/>
              </a:rPr>
              <a:pPr/>
              <a:t>21</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noTextEdit="1"/>
          </p:cNvSpPr>
          <p:nvPr>
            <p:ph type="sldImg"/>
          </p:nvPr>
        </p:nvSpPr>
        <p:spPr>
          <a:ln/>
        </p:spPr>
      </p:sp>
      <p:sp>
        <p:nvSpPr>
          <p:cNvPr id="57346"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 </a:t>
            </a:r>
            <a:r>
              <a:rPr lang="en-CA" smtClean="0">
                <a:latin typeface="Arial" pitchFamily="-72" charset="0"/>
                <a:ea typeface="ＭＳ Ｐゴシック" pitchFamily="-72" charset="-128"/>
              </a:rPr>
              <a:t>This distribution of burn is typical of a forced immersion in hot or boiling water. </a:t>
            </a:r>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a:t>
            </a:r>
            <a:r>
              <a:rPr lang="en-CA" smtClean="0">
                <a:latin typeface="Arial" pitchFamily="-72" charset="0"/>
                <a:ea typeface="ＭＳ Ｐゴシック" pitchFamily="-72" charset="-128"/>
              </a:rPr>
              <a:t>[www.pediatriccareonline.org] Accessed February 7, 2012</a:t>
            </a:r>
            <a:endParaRPr lang="en-CA" b="1" smtClean="0">
              <a:latin typeface="Arial" pitchFamily="-72" charset="0"/>
              <a:ea typeface="ＭＳ Ｐゴシック" pitchFamily="-72" charset="-128"/>
            </a:endParaRPr>
          </a:p>
        </p:txBody>
      </p:sp>
      <p:sp>
        <p:nvSpPr>
          <p:cNvPr id="57347" name="Slide Number Placeholder 3"/>
          <p:cNvSpPr>
            <a:spLocks noGrp="1"/>
          </p:cNvSpPr>
          <p:nvPr>
            <p:ph type="sldNum" sz="quarter" idx="5"/>
          </p:nvPr>
        </p:nvSpPr>
        <p:spPr>
          <a:noFill/>
        </p:spPr>
        <p:txBody>
          <a:bodyPr/>
          <a:lstStyle/>
          <a:p>
            <a:fld id="{EA731C9A-E26F-4B2C-8747-9D29A156D52F}" type="slidenum">
              <a:rPr lang="en-US" smtClean="0">
                <a:latin typeface="Arial" pitchFamily="-72" charset="0"/>
                <a:ea typeface="ＭＳ Ｐゴシック" pitchFamily="-72" charset="-128"/>
                <a:cs typeface="ＭＳ Ｐゴシック" pitchFamily="-72" charset="-128"/>
              </a:rPr>
              <a:pPr/>
              <a:t>22</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a:ln/>
        </p:spPr>
      </p:sp>
      <p:sp>
        <p:nvSpPr>
          <p:cNvPr id="59394"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a:t>
            </a:r>
            <a:r>
              <a:rPr lang="en-CA" smtClean="0">
                <a:latin typeface="Arial" pitchFamily="-72" charset="0"/>
                <a:ea typeface="ＭＳ Ｐゴシック" pitchFamily="-72" charset="-128"/>
              </a:rPr>
              <a:t> Correct answer is none of the above. </a:t>
            </a:r>
            <a:r>
              <a:rPr lang="en-US" smtClean="0">
                <a:latin typeface="Arial" pitchFamily="-72" charset="0"/>
                <a:ea typeface="ＭＳ Ｐゴシック" pitchFamily="-72" charset="-128"/>
              </a:rPr>
              <a:t>The age of a bruise cannot be determined accurately.</a:t>
            </a:r>
          </a:p>
          <a:p>
            <a:endParaRPr lang="en-US" b="1" smtClean="0">
              <a:latin typeface="Arial" pitchFamily="-72" charset="0"/>
              <a:ea typeface="ＭＳ Ｐゴシック" pitchFamily="-72" charset="-128"/>
            </a:endParaRPr>
          </a:p>
          <a:p>
            <a:r>
              <a:rPr lang="en-US" b="1" smtClean="0">
                <a:latin typeface="Arial" pitchFamily="-72" charset="0"/>
                <a:ea typeface="ＭＳ Ｐゴシック" pitchFamily="-72" charset="-128"/>
              </a:rPr>
              <a:t>Specific reference: </a:t>
            </a:r>
            <a:r>
              <a:rPr lang="en-CA" b="1" smtClean="0">
                <a:latin typeface="Arial" pitchFamily="-72" charset="0"/>
                <a:ea typeface="ＭＳ Ｐゴシック" pitchFamily="-72" charset="-128"/>
              </a:rPr>
              <a:t>Kellogg, N.</a:t>
            </a:r>
            <a:r>
              <a:rPr lang="en-CA" smtClean="0">
                <a:latin typeface="Arial" pitchFamily="-72" charset="0"/>
                <a:ea typeface="ＭＳ Ｐゴシック" pitchFamily="-72" charset="-128"/>
              </a:rPr>
              <a:t> </a:t>
            </a:r>
            <a:r>
              <a:rPr lang="en-US" smtClean="0">
                <a:latin typeface="Arial" pitchFamily="-72" charset="0"/>
                <a:ea typeface="ＭＳ Ｐゴシック" pitchFamily="-72" charset="-128"/>
              </a:rPr>
              <a:t>Evaluation of Suspected Child Physical Abuse. </a:t>
            </a:r>
            <a:r>
              <a:rPr lang="en-CA" i="1" smtClean="0">
                <a:latin typeface="Arial" pitchFamily="-72" charset="0"/>
                <a:ea typeface="ＭＳ Ｐゴシック" pitchFamily="-72" charset="-128"/>
              </a:rPr>
              <a:t>Pediatrics. </a:t>
            </a:r>
            <a:r>
              <a:rPr lang="en-CA" smtClean="0">
                <a:latin typeface="Arial" pitchFamily="-72" charset="0"/>
                <a:ea typeface="ＭＳ Ｐゴシック" pitchFamily="-72" charset="-128"/>
              </a:rPr>
              <a:t>2007;119:1232-1241.</a:t>
            </a:r>
          </a:p>
        </p:txBody>
      </p:sp>
      <p:sp>
        <p:nvSpPr>
          <p:cNvPr id="59395" name="Slide Number Placeholder 3"/>
          <p:cNvSpPr>
            <a:spLocks noGrp="1"/>
          </p:cNvSpPr>
          <p:nvPr>
            <p:ph type="sldNum" sz="quarter" idx="5"/>
          </p:nvPr>
        </p:nvSpPr>
        <p:spPr>
          <a:noFill/>
        </p:spPr>
        <p:txBody>
          <a:bodyPr/>
          <a:lstStyle/>
          <a:p>
            <a:fld id="{555A06F0-A439-4405-A412-C10B625FE3C0}" type="slidenum">
              <a:rPr lang="en-US" smtClean="0">
                <a:latin typeface="Arial" pitchFamily="-72" charset="0"/>
                <a:ea typeface="ＭＳ Ｐゴシック" pitchFamily="-72" charset="-128"/>
                <a:cs typeface="ＭＳ Ｐゴシック" pitchFamily="-72" charset="-128"/>
              </a:rPr>
              <a:pPr/>
              <a:t>23</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noTextEdit="1"/>
          </p:cNvSpPr>
          <p:nvPr>
            <p:ph type="sldImg"/>
          </p:nvPr>
        </p:nvSpPr>
        <p:spPr>
          <a:ln/>
        </p:spPr>
      </p:sp>
      <p:sp>
        <p:nvSpPr>
          <p:cNvPr id="61442"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Accidental bruises usually occur over bony areas, like the shins and forehead. Bruises that are inflicted on a child are often over soft areas like the cheeks or abdomen, or unusual areas like the ears and neck. </a:t>
            </a:r>
          </a:p>
          <a:p>
            <a:endParaRPr lang="en-CA" smtClean="0">
              <a:latin typeface="Arial" pitchFamily="-72" charset="0"/>
              <a:ea typeface="ＭＳ Ｐゴシック" pitchFamily="-72" charset="-128"/>
            </a:endParaRPr>
          </a:p>
          <a:p>
            <a:r>
              <a:rPr lang="en-CA" b="1" smtClean="0">
                <a:latin typeface="Arial" pitchFamily="-72" charset="0"/>
                <a:ea typeface="ＭＳ Ｐゴシック" pitchFamily="-72" charset="-128"/>
              </a:rPr>
              <a:t>References: Sirotnak, AP et al.</a:t>
            </a:r>
            <a:r>
              <a:rPr lang="en-CA" smtClean="0">
                <a:latin typeface="Arial" pitchFamily="-72" charset="0"/>
                <a:ea typeface="ＭＳ Ｐゴシック" pitchFamily="-72" charset="-128"/>
              </a:rPr>
              <a:t> Physical Abuse of Children. </a:t>
            </a:r>
            <a:r>
              <a:rPr lang="en-US" i="1" smtClean="0">
                <a:latin typeface="Arial" pitchFamily="-72" charset="0"/>
                <a:ea typeface="ＭＳ Ｐゴシック" pitchFamily="-72" charset="-128"/>
              </a:rPr>
              <a:t>Pediatrics in Review. 2004; </a:t>
            </a:r>
            <a:r>
              <a:rPr lang="en-US" smtClean="0">
                <a:latin typeface="Arial" pitchFamily="-72" charset="0"/>
                <a:ea typeface="ＭＳ Ｐゴシック" pitchFamily="-72" charset="-128"/>
              </a:rPr>
              <a:t>25(8): 264-277.</a:t>
            </a:r>
            <a:endParaRPr lang="en-CA" b="1" smtClean="0">
              <a:latin typeface="Arial" pitchFamily="-72" charset="0"/>
              <a:ea typeface="ＭＳ Ｐゴシック" pitchFamily="-72" charset="-128"/>
            </a:endParaRPr>
          </a:p>
        </p:txBody>
      </p:sp>
      <p:sp>
        <p:nvSpPr>
          <p:cNvPr id="61443" name="Slide Number Placeholder 3"/>
          <p:cNvSpPr>
            <a:spLocks noGrp="1"/>
          </p:cNvSpPr>
          <p:nvPr>
            <p:ph type="sldNum" sz="quarter" idx="5"/>
          </p:nvPr>
        </p:nvSpPr>
        <p:spPr>
          <a:noFill/>
        </p:spPr>
        <p:txBody>
          <a:bodyPr/>
          <a:lstStyle/>
          <a:p>
            <a:fld id="{E0465696-B832-4565-BB76-F3F183C9A8C1}" type="slidenum">
              <a:rPr lang="en-US" smtClean="0">
                <a:latin typeface="Arial" pitchFamily="-72" charset="0"/>
                <a:ea typeface="ＭＳ Ｐゴシック" pitchFamily="-72" charset="-128"/>
                <a:cs typeface="ＭＳ Ｐゴシック" pitchFamily="-72" charset="-128"/>
              </a:rPr>
              <a:pPr/>
              <a:t>24</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a:ln/>
        </p:spPr>
      </p:sp>
      <p:sp>
        <p:nvSpPr>
          <p:cNvPr id="63490"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Specific reference: Kellogg, N.</a:t>
            </a:r>
            <a:r>
              <a:rPr lang="en-CA" smtClean="0">
                <a:latin typeface="Arial" pitchFamily="-72" charset="0"/>
                <a:ea typeface="ＭＳ Ｐゴシック" pitchFamily="-72" charset="-128"/>
              </a:rPr>
              <a:t> </a:t>
            </a:r>
            <a:r>
              <a:rPr lang="en-US" smtClean="0">
                <a:latin typeface="Arial" pitchFamily="-72" charset="0"/>
                <a:ea typeface="ＭＳ Ｐゴシック" pitchFamily="-72" charset="-128"/>
              </a:rPr>
              <a:t>Evaluation of Suspected Child Physical Abuse. </a:t>
            </a:r>
            <a:r>
              <a:rPr lang="en-CA" i="1" smtClean="0">
                <a:latin typeface="Arial" pitchFamily="-72" charset="0"/>
                <a:ea typeface="ＭＳ Ｐゴシック" pitchFamily="-72" charset="-128"/>
              </a:rPr>
              <a:t>Pediatrics. </a:t>
            </a:r>
            <a:r>
              <a:rPr lang="en-CA" smtClean="0">
                <a:latin typeface="Arial" pitchFamily="-72" charset="0"/>
                <a:ea typeface="ＭＳ Ｐゴシック" pitchFamily="-72" charset="-128"/>
              </a:rPr>
              <a:t>2007;119:1232-1241.</a:t>
            </a:r>
          </a:p>
          <a:p>
            <a:r>
              <a:rPr lang="en-US" smtClean="0">
                <a:latin typeface="Arial" pitchFamily="-72" charset="0"/>
                <a:ea typeface="ＭＳ Ｐゴシック" pitchFamily="-72" charset="-128"/>
              </a:rPr>
              <a:t>[http://www.med.pdn.ac.lk/departments/forensic/BUDHUSARANAI/blast-ansr.html] Accessed November 15, 2011.</a:t>
            </a:r>
          </a:p>
          <a:p>
            <a:r>
              <a:rPr lang="en-CA" smtClean="0">
                <a:latin typeface="Arial" pitchFamily="-72" charset="0"/>
                <a:ea typeface="ＭＳ Ｐゴシック" pitchFamily="-72" charset="-128"/>
              </a:rPr>
              <a:t>[www.pediatriccareonline.org]  Accessed February 17, 2012. </a:t>
            </a:r>
          </a:p>
        </p:txBody>
      </p:sp>
      <p:sp>
        <p:nvSpPr>
          <p:cNvPr id="63491" name="Slide Number Placeholder 3"/>
          <p:cNvSpPr>
            <a:spLocks noGrp="1"/>
          </p:cNvSpPr>
          <p:nvPr>
            <p:ph type="sldNum" sz="quarter" idx="5"/>
          </p:nvPr>
        </p:nvSpPr>
        <p:spPr>
          <a:noFill/>
        </p:spPr>
        <p:txBody>
          <a:bodyPr/>
          <a:lstStyle/>
          <a:p>
            <a:fld id="{3B8E65C0-EF99-41BB-90F6-76C1B4A1C99A}" type="slidenum">
              <a:rPr lang="en-US" smtClean="0">
                <a:latin typeface="Arial" pitchFamily="-72" charset="0"/>
                <a:ea typeface="ＭＳ Ｐゴシック" pitchFamily="-72" charset="-128"/>
                <a:cs typeface="ＭＳ Ｐゴシック" pitchFamily="-72" charset="-128"/>
              </a:rPr>
              <a:pPr/>
              <a:t>25</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noTextEdit="1"/>
          </p:cNvSpPr>
          <p:nvPr>
            <p:ph type="sldImg"/>
          </p:nvPr>
        </p:nvSpPr>
        <p:spPr>
          <a:ln/>
        </p:spPr>
      </p:sp>
      <p:sp>
        <p:nvSpPr>
          <p:cNvPr id="65538"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 </a:t>
            </a:r>
            <a:r>
              <a:rPr lang="en-CA" smtClean="0">
                <a:latin typeface="Arial" pitchFamily="-72" charset="0"/>
                <a:ea typeface="ＭＳ Ｐゴシック" pitchFamily="-72" charset="-128"/>
              </a:rPr>
              <a:t>may represent bruises from a cord or belt. </a:t>
            </a:r>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a:t>
            </a:r>
            <a:r>
              <a:rPr lang="en-CA" smtClean="0">
                <a:latin typeface="Arial" pitchFamily="-72" charset="0"/>
                <a:ea typeface="ＭＳ Ｐゴシック" pitchFamily="-72" charset="-128"/>
              </a:rPr>
              <a:t>http://www.aafp.org/afp/2000/0515/afp20000515p3057-f2.jpg] </a:t>
            </a:r>
            <a:r>
              <a:rPr lang="en-US" smtClean="0">
                <a:latin typeface="Arial" pitchFamily="-72" charset="0"/>
                <a:ea typeface="ＭＳ Ｐゴシック" pitchFamily="-72" charset="-128"/>
              </a:rPr>
              <a:t>Accessed February 7, 2012</a:t>
            </a:r>
          </a:p>
          <a:p>
            <a:endParaRPr lang="en-CA" smtClean="0">
              <a:latin typeface="Arial" pitchFamily="-72" charset="0"/>
              <a:ea typeface="ＭＳ Ｐゴシック" pitchFamily="-72" charset="-128"/>
            </a:endParaRPr>
          </a:p>
        </p:txBody>
      </p:sp>
      <p:sp>
        <p:nvSpPr>
          <p:cNvPr id="65539" name="Slide Number Placeholder 3"/>
          <p:cNvSpPr>
            <a:spLocks noGrp="1"/>
          </p:cNvSpPr>
          <p:nvPr>
            <p:ph type="sldNum" sz="quarter" idx="5"/>
          </p:nvPr>
        </p:nvSpPr>
        <p:spPr>
          <a:noFill/>
        </p:spPr>
        <p:txBody>
          <a:bodyPr/>
          <a:lstStyle/>
          <a:p>
            <a:fld id="{00A3A333-D124-4969-81B6-13E6A8D6CCB1}" type="slidenum">
              <a:rPr lang="en-US" smtClean="0">
                <a:latin typeface="Arial" pitchFamily="-72" charset="0"/>
                <a:ea typeface="ＭＳ Ｐゴシック" pitchFamily="-72" charset="-128"/>
                <a:cs typeface="ＭＳ Ｐゴシック" pitchFamily="-72" charset="-128"/>
              </a:rPr>
              <a:pPr/>
              <a:t>26</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p:cNvSpPr>
          <p:nvPr>
            <p:ph type="sldImg"/>
          </p:nvPr>
        </p:nvSpPr>
        <p:spPr>
          <a:ln/>
        </p:spPr>
      </p:sp>
      <p:sp>
        <p:nvSpPr>
          <p:cNvPr id="67586" name="Notes Placeholder 2"/>
          <p:cNvSpPr>
            <a:spLocks noGrp="1"/>
          </p:cNvSpPr>
          <p:nvPr>
            <p:ph type="body" idx="1"/>
          </p:nvPr>
        </p:nvSpPr>
        <p:spPr>
          <a:noFill/>
          <a:ln/>
        </p:spPr>
        <p:txBody>
          <a:bodyPr/>
          <a:lstStyle/>
          <a:p>
            <a:r>
              <a:rPr lang="en-US" b="1" dirty="0" smtClean="0">
                <a:latin typeface="Arial" pitchFamily="-72" charset="0"/>
                <a:ea typeface="ＭＳ Ｐゴシック" pitchFamily="-72" charset="-128"/>
              </a:rPr>
              <a:t>Note: </a:t>
            </a:r>
            <a:r>
              <a:rPr lang="en-US" dirty="0" smtClean="0">
                <a:latin typeface="Arial" pitchFamily="-72" charset="0"/>
                <a:ea typeface="ＭＳ Ｐゴシック" pitchFamily="-72" charset="-128"/>
              </a:rPr>
              <a:t>Any bruise on an infant who is not yet mobile (not crawling or scouting) is very concerning because they are not able to generate enough force to cause the bruise by themselves. Any bruise on a non-mobile infant raises suspicion of abuse if an appropriate accidental explanation is not provided. The possibility of abuse must be considered.</a:t>
            </a:r>
          </a:p>
          <a:p>
            <a:endParaRPr lang="en-US" dirty="0" smtClean="0">
              <a:latin typeface="Arial" pitchFamily="-72" charset="0"/>
              <a:ea typeface="ＭＳ Ｐゴシック" pitchFamily="-72" charset="-128"/>
            </a:endParaRPr>
          </a:p>
          <a:p>
            <a:r>
              <a:rPr lang="en-US" b="1" dirty="0" smtClean="0">
                <a:latin typeface="Arial" pitchFamily="-72" charset="0"/>
                <a:ea typeface="ＭＳ Ｐゴシック" pitchFamily="-72" charset="-128"/>
              </a:rPr>
              <a:t>Specific Reference: Maguire, S. </a:t>
            </a:r>
            <a:r>
              <a:rPr lang="en-US" dirty="0" smtClean="0">
                <a:latin typeface="Arial" pitchFamily="-72" charset="0"/>
                <a:ea typeface="ＭＳ Ｐゴシック" pitchFamily="-72" charset="-128"/>
              </a:rPr>
              <a:t>Which injuries may indicate child abuse? </a:t>
            </a:r>
            <a:r>
              <a:rPr lang="en-US" i="1" dirty="0" smtClean="0">
                <a:latin typeface="Arial" pitchFamily="-72" charset="0"/>
                <a:ea typeface="ＭＳ Ｐゴシック" pitchFamily="-72" charset="-128"/>
              </a:rPr>
              <a:t>Arch Dis Child </a:t>
            </a:r>
            <a:r>
              <a:rPr lang="en-US" i="1" dirty="0" err="1" smtClean="0">
                <a:latin typeface="Arial" pitchFamily="-72" charset="0"/>
                <a:ea typeface="ＭＳ Ｐゴシック" pitchFamily="-72" charset="-128"/>
              </a:rPr>
              <a:t>Educ</a:t>
            </a:r>
            <a:r>
              <a:rPr lang="en-US" i="1" dirty="0" smtClean="0">
                <a:latin typeface="Arial" pitchFamily="-72" charset="0"/>
                <a:ea typeface="ＭＳ Ｐゴシック" pitchFamily="-72" charset="-128"/>
              </a:rPr>
              <a:t> </a:t>
            </a:r>
            <a:r>
              <a:rPr lang="en-US" i="1" dirty="0" err="1" smtClean="0">
                <a:latin typeface="Arial" pitchFamily="-72" charset="0"/>
                <a:ea typeface="ＭＳ Ｐゴシック" pitchFamily="-72" charset="-128"/>
              </a:rPr>
              <a:t>Pract</a:t>
            </a:r>
            <a:r>
              <a:rPr lang="en-US" i="1" dirty="0" smtClean="0">
                <a:latin typeface="Arial" pitchFamily="-72" charset="0"/>
                <a:ea typeface="ＭＳ Ｐゴシック" pitchFamily="-72" charset="-128"/>
              </a:rPr>
              <a:t> Ed. </a:t>
            </a:r>
            <a:r>
              <a:rPr lang="en-US" dirty="0" smtClean="0">
                <a:latin typeface="Arial" pitchFamily="-72" charset="0"/>
                <a:ea typeface="ＭＳ Ｐゴシック" pitchFamily="-72" charset="-128"/>
              </a:rPr>
              <a:t>2010, 95: 170-177; [</a:t>
            </a:r>
            <a:r>
              <a:rPr lang="en-US" dirty="0" err="1" smtClean="0">
                <a:latin typeface="Arial" pitchFamily="-72" charset="0"/>
                <a:ea typeface="ＭＳ Ｐゴシック" pitchFamily="-72" charset="-128"/>
              </a:rPr>
              <a:t>www.pediatriccareonline.org</a:t>
            </a:r>
            <a:r>
              <a:rPr lang="en-US" dirty="0" smtClean="0">
                <a:latin typeface="Arial" pitchFamily="-72" charset="0"/>
                <a:ea typeface="ＭＳ Ｐゴシック" pitchFamily="-72" charset="-128"/>
              </a:rPr>
              <a:t>] Accessed February 7, 2012</a:t>
            </a:r>
          </a:p>
          <a:p>
            <a:endParaRPr lang="en-US" b="1" dirty="0" smtClean="0">
              <a:latin typeface="Arial" pitchFamily="-72" charset="0"/>
              <a:ea typeface="ＭＳ Ｐゴシック" pitchFamily="-72" charset="-128"/>
            </a:endParaRPr>
          </a:p>
        </p:txBody>
      </p:sp>
      <p:sp>
        <p:nvSpPr>
          <p:cNvPr id="67587" name="Slide Number Placeholder 3"/>
          <p:cNvSpPr>
            <a:spLocks noGrp="1"/>
          </p:cNvSpPr>
          <p:nvPr>
            <p:ph type="sldNum" sz="quarter" idx="5"/>
          </p:nvPr>
        </p:nvSpPr>
        <p:spPr>
          <a:noFill/>
        </p:spPr>
        <p:txBody>
          <a:bodyPr/>
          <a:lstStyle/>
          <a:p>
            <a:fld id="{7F7B0A5E-03DA-42AF-9A6E-B340BC26032A}" type="slidenum">
              <a:rPr lang="en-US" smtClean="0">
                <a:latin typeface="Arial" pitchFamily="-72" charset="0"/>
                <a:ea typeface="ＭＳ Ｐゴシック" pitchFamily="-72" charset="-128"/>
                <a:cs typeface="ＭＳ Ｐゴシック" pitchFamily="-72" charset="-128"/>
              </a:rPr>
              <a:pPr/>
              <a:t>27</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a:ln/>
        </p:spPr>
      </p:sp>
      <p:sp>
        <p:nvSpPr>
          <p:cNvPr id="69634"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Vasculitis is the inflammation of blood vessels. A slate grey patch was formerly known as a “mongolian spot” </a:t>
            </a:r>
          </a:p>
          <a:p>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Endom, E. </a:t>
            </a:r>
            <a:r>
              <a:rPr lang="en-US" smtClean="0">
                <a:latin typeface="Arial" pitchFamily="-72" charset="0"/>
                <a:ea typeface="ＭＳ Ｐゴシック" pitchFamily="-72" charset="-128"/>
              </a:rPr>
              <a:t>Differential diagnosis of suspected child abuse. UpToDate. 2011. </a:t>
            </a:r>
            <a:r>
              <a:rPr lang="en-US" smtClean="0">
                <a:latin typeface="Arial" pitchFamily="-72" charset="0"/>
                <a:ea typeface="ＭＳ Ｐゴシック" pitchFamily="-72" charset="-128"/>
                <a:hlinkClick r:id="rId3"/>
              </a:rPr>
              <a:t>www.uptodate.com</a:t>
            </a:r>
            <a:r>
              <a:rPr lang="en-US" smtClean="0">
                <a:latin typeface="Arial" pitchFamily="-72" charset="0"/>
                <a:ea typeface="ＭＳ Ｐゴシック" pitchFamily="-72" charset="-128"/>
              </a:rPr>
              <a:t> Accessed November 11, 2011</a:t>
            </a:r>
            <a:endParaRPr lang="en-CA" b="1" smtClean="0">
              <a:latin typeface="Arial" pitchFamily="-72" charset="0"/>
              <a:ea typeface="ＭＳ Ｐゴシック" pitchFamily="-72" charset="-128"/>
            </a:endParaRPr>
          </a:p>
        </p:txBody>
      </p:sp>
      <p:sp>
        <p:nvSpPr>
          <p:cNvPr id="69635" name="Slide Number Placeholder 3"/>
          <p:cNvSpPr>
            <a:spLocks noGrp="1"/>
          </p:cNvSpPr>
          <p:nvPr>
            <p:ph type="sldNum" sz="quarter" idx="5"/>
          </p:nvPr>
        </p:nvSpPr>
        <p:spPr>
          <a:noFill/>
        </p:spPr>
        <p:txBody>
          <a:bodyPr/>
          <a:lstStyle/>
          <a:p>
            <a:fld id="{4DEFE0E1-5B71-44B8-81AB-5D4B8945D583}" type="slidenum">
              <a:rPr lang="en-US" smtClean="0">
                <a:latin typeface="Arial" pitchFamily="-72" charset="0"/>
                <a:ea typeface="ＭＳ Ｐゴシック" pitchFamily="-72" charset="-128"/>
                <a:cs typeface="ＭＳ Ｐゴシック" pitchFamily="-72" charset="-128"/>
              </a:rPr>
              <a:pPr/>
              <a:t>28</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noTextEdit="1"/>
          </p:cNvSpPr>
          <p:nvPr>
            <p:ph type="sldImg"/>
          </p:nvPr>
        </p:nvSpPr>
        <p:spPr>
          <a:ln/>
        </p:spPr>
      </p:sp>
      <p:sp>
        <p:nvSpPr>
          <p:cNvPr id="71682"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 </a:t>
            </a:r>
            <a:r>
              <a:rPr lang="en-CA" smtClean="0">
                <a:latin typeface="Arial" pitchFamily="-72" charset="0"/>
                <a:ea typeface="ＭＳ Ｐゴシック" pitchFamily="-72" charset="-128"/>
              </a:rPr>
              <a:t>in order to rule out other causes of bruising, you should consider these investigations if possible. Other investigations for fractures and head injury will be discussed later. </a:t>
            </a:r>
          </a:p>
          <a:p>
            <a:endParaRPr lang="en-CA"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Kellogg, N</a:t>
            </a:r>
            <a:r>
              <a:rPr lang="en-CA" smtClean="0">
                <a:latin typeface="Arial" pitchFamily="-72" charset="0"/>
                <a:ea typeface="ＭＳ Ｐゴシック" pitchFamily="-72" charset="-128"/>
              </a:rPr>
              <a:t>. </a:t>
            </a:r>
            <a:r>
              <a:rPr lang="en-US" smtClean="0">
                <a:latin typeface="Arial" pitchFamily="-72" charset="0"/>
                <a:ea typeface="ＭＳ Ｐゴシック" pitchFamily="-72" charset="-128"/>
              </a:rPr>
              <a:t>Evaluation of Suspected Child Physical Abuse. </a:t>
            </a:r>
            <a:r>
              <a:rPr lang="en-CA" i="1" smtClean="0">
                <a:latin typeface="Arial" pitchFamily="-72" charset="0"/>
                <a:ea typeface="ＭＳ Ｐゴシック" pitchFamily="-72" charset="-128"/>
              </a:rPr>
              <a:t>Pediatrics. </a:t>
            </a:r>
            <a:r>
              <a:rPr lang="en-CA" smtClean="0">
                <a:latin typeface="Arial" pitchFamily="-72" charset="0"/>
                <a:ea typeface="ＭＳ Ｐゴシック" pitchFamily="-72" charset="-128"/>
              </a:rPr>
              <a:t>2007;119:1232-1241.</a:t>
            </a:r>
            <a:endParaRPr lang="en-US" smtClean="0">
              <a:latin typeface="Arial" pitchFamily="-72" charset="0"/>
              <a:ea typeface="ＭＳ Ｐゴシック" pitchFamily="-72" charset="-128"/>
            </a:endParaRPr>
          </a:p>
          <a:p>
            <a:endParaRPr lang="en-CA" smtClean="0">
              <a:latin typeface="Arial" pitchFamily="-72" charset="0"/>
              <a:ea typeface="ＭＳ Ｐゴシック" pitchFamily="-72" charset="-128"/>
            </a:endParaRPr>
          </a:p>
          <a:p>
            <a:endParaRPr lang="en-CA" smtClean="0">
              <a:latin typeface="Arial" pitchFamily="-72" charset="0"/>
              <a:ea typeface="ＭＳ Ｐゴシック" pitchFamily="-72" charset="-128"/>
            </a:endParaRPr>
          </a:p>
        </p:txBody>
      </p:sp>
      <p:sp>
        <p:nvSpPr>
          <p:cNvPr id="71683" name="Slide Number Placeholder 3"/>
          <p:cNvSpPr>
            <a:spLocks noGrp="1"/>
          </p:cNvSpPr>
          <p:nvPr>
            <p:ph type="sldNum" sz="quarter" idx="5"/>
          </p:nvPr>
        </p:nvSpPr>
        <p:spPr>
          <a:noFill/>
        </p:spPr>
        <p:txBody>
          <a:bodyPr/>
          <a:lstStyle/>
          <a:p>
            <a:fld id="{C30008DA-9A49-4D69-B1AE-4FF6A9C2DF20}" type="slidenum">
              <a:rPr lang="en-US" smtClean="0">
                <a:latin typeface="Arial" pitchFamily="-72" charset="0"/>
                <a:ea typeface="ＭＳ Ｐゴシック" pitchFamily="-72" charset="-128"/>
                <a:cs typeface="ＭＳ Ｐゴシック" pitchFamily="-72" charset="-128"/>
              </a:rPr>
              <a:pPr/>
              <a:t>29</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noTextEdit="1"/>
          </p:cNvSpPr>
          <p:nvPr>
            <p:ph type="sldImg"/>
          </p:nvPr>
        </p:nvSpPr>
        <p:spPr>
          <a:ln/>
        </p:spPr>
      </p:sp>
      <p:sp>
        <p:nvSpPr>
          <p:cNvPr id="73730"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Correct answer is rib fracture. One of the most suspicious injuries in children is rib fractures, especially posterior rib fractures. The other types of fractures are common childhood fractures that are often seen with accidental injury and sometimes seen in abuse. </a:t>
            </a:r>
            <a:endParaRPr lang="en-CA" b="1" smtClean="0">
              <a:latin typeface="Arial" pitchFamily="-72" charset="0"/>
              <a:ea typeface="ＭＳ Ｐゴシック" pitchFamily="-72" charset="-128"/>
            </a:endParaRPr>
          </a:p>
        </p:txBody>
      </p:sp>
      <p:sp>
        <p:nvSpPr>
          <p:cNvPr id="73731" name="Slide Number Placeholder 3"/>
          <p:cNvSpPr>
            <a:spLocks noGrp="1"/>
          </p:cNvSpPr>
          <p:nvPr>
            <p:ph type="sldNum" sz="quarter" idx="5"/>
          </p:nvPr>
        </p:nvSpPr>
        <p:spPr>
          <a:noFill/>
        </p:spPr>
        <p:txBody>
          <a:bodyPr/>
          <a:lstStyle/>
          <a:p>
            <a:fld id="{ED394902-8170-4B6E-862C-AC954EAA2859}" type="slidenum">
              <a:rPr lang="en-US" smtClean="0">
                <a:latin typeface="Arial" pitchFamily="-72" charset="0"/>
                <a:ea typeface="ＭＳ Ｐゴシック" pitchFamily="-72" charset="-128"/>
                <a:cs typeface="ＭＳ Ｐゴシック" pitchFamily="-72" charset="-128"/>
              </a:rPr>
              <a:pPr/>
              <a:t>30</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031"/>
          <p:cNvSpPr>
            <a:spLocks noGrp="1" noChangeArrowheads="1"/>
          </p:cNvSpPr>
          <p:nvPr>
            <p:ph type="sldNum" sz="quarter" idx="5"/>
          </p:nvPr>
        </p:nvSpPr>
        <p:spPr>
          <a:noFill/>
        </p:spPr>
        <p:txBody>
          <a:bodyPr/>
          <a:lstStyle/>
          <a:p>
            <a:fld id="{36F42915-25F3-4627-AF80-E5DEE0B667FE}" type="slidenum">
              <a:rPr lang="en-US" smtClean="0">
                <a:latin typeface="Arial" pitchFamily="-72" charset="0"/>
                <a:ea typeface="ＭＳ Ｐゴシック" pitchFamily="-72" charset="-128"/>
                <a:cs typeface="ＭＳ Ｐゴシック" pitchFamily="-72" charset="-128"/>
              </a:rPr>
              <a:pPr/>
              <a:t>4</a:t>
            </a:fld>
            <a:endParaRPr lang="en-US" smtClean="0">
              <a:latin typeface="Arial" pitchFamily="-72" charset="0"/>
              <a:ea typeface="ＭＳ Ｐゴシック" pitchFamily="-72" charset="-128"/>
              <a:cs typeface="ＭＳ Ｐゴシック" pitchFamily="-72" charset="-128"/>
            </a:endParaRPr>
          </a:p>
        </p:txBody>
      </p:sp>
      <p:sp>
        <p:nvSpPr>
          <p:cNvPr id="20482" name="Rectangle 2"/>
          <p:cNvSpPr>
            <a:spLocks noGrp="1" noRot="1" noChangeAspect="1" noChangeArrowheads="1" noTextEdit="1"/>
          </p:cNvSpPr>
          <p:nvPr>
            <p:ph type="sldImg"/>
          </p:nvPr>
        </p:nvSpPr>
        <p:spPr>
          <a:solidFill>
            <a:srgbClr val="FFFFFF"/>
          </a:solidFill>
          <a:ln/>
        </p:spPr>
      </p:sp>
      <p:sp>
        <p:nvSpPr>
          <p:cNvPr id="20483" name="Rectangle 3"/>
          <p:cNvSpPr>
            <a:spLocks noGrp="1" noChangeArrowheads="1"/>
          </p:cNvSpPr>
          <p:nvPr>
            <p:ph type="body" idx="1"/>
          </p:nvPr>
        </p:nvSpPr>
        <p:spPr>
          <a:solidFill>
            <a:srgbClr val="FFFFFF"/>
          </a:solidFill>
          <a:ln>
            <a:solidFill>
              <a:srgbClr val="000000"/>
            </a:solidFill>
          </a:ln>
        </p:spPr>
        <p:txBody>
          <a:bodyPr/>
          <a:lstStyle/>
          <a:p>
            <a:r>
              <a:rPr lang="en-US" b="1" smtClean="0">
                <a:latin typeface="Times New Roman" pitchFamily="-72" charset="0"/>
                <a:ea typeface="ＭＳ Ｐゴシック" pitchFamily="-72" charset="-128"/>
              </a:rPr>
              <a:t>Notes</a:t>
            </a:r>
            <a:r>
              <a:rPr lang="en-US" smtClean="0">
                <a:latin typeface="Times New Roman" pitchFamily="-72" charset="0"/>
                <a:ea typeface="ＭＳ Ｐゴシック" pitchFamily="-72" charset="-128"/>
              </a:rPr>
              <a:t>: These following definitions are adapted from the WHO and </a:t>
            </a:r>
            <a:r>
              <a:rPr lang="en-US" smtClean="0">
                <a:latin typeface="Arial" pitchFamily="-72" charset="0"/>
                <a:ea typeface="ＭＳ Ｐゴシック" pitchFamily="-72" charset="-128"/>
              </a:rPr>
              <a:t>International Society for Prevention of Child Abuse </a:t>
            </a:r>
            <a:r>
              <a:rPr lang="en-CA" smtClean="0">
                <a:latin typeface="Arial" pitchFamily="-72" charset="0"/>
                <a:ea typeface="ＭＳ Ｐゴシック" pitchFamily="-72" charset="-128"/>
              </a:rPr>
              <a:t>and Neglect, also known as ISPCAN. ISPCAN is a good resource for information. In these definitions, child refers to </a:t>
            </a:r>
            <a:r>
              <a:rPr lang="en-US" sz="800" smtClean="0">
                <a:latin typeface="Arial" pitchFamily="-72" charset="0"/>
                <a:ea typeface="ＭＳ Ｐゴシック" pitchFamily="-72" charset="-128"/>
              </a:rPr>
              <a:t>an individual &lt; 18 years old as per the UN definition</a:t>
            </a:r>
          </a:p>
          <a:p>
            <a:endParaRPr lang="en-US" sz="800" smtClean="0">
              <a:latin typeface="Arial" pitchFamily="-72" charset="0"/>
              <a:ea typeface="ＭＳ Ｐゴシック" pitchFamily="-72" charset="-128"/>
            </a:endParaRPr>
          </a:p>
          <a:p>
            <a:r>
              <a:rPr lang="en-US" b="1" smtClean="0">
                <a:latin typeface="Times New Roman" pitchFamily="-72" charset="0"/>
                <a:ea typeface="ＭＳ Ｐゴシック" pitchFamily="-72" charset="-128"/>
              </a:rPr>
              <a:t>Specific References: </a:t>
            </a:r>
            <a:r>
              <a:rPr lang="en-US" smtClean="0">
                <a:latin typeface="Arial" pitchFamily="-72" charset="0"/>
                <a:ea typeface="ＭＳ Ｐゴシック" pitchFamily="-72" charset="-128"/>
              </a:rPr>
              <a:t>World Health Organization &amp; International Society for Prevention of Child Abuse and Neglect (2006). Preventing Child Maltreatment: a guide to taking action and generating evidence. [http://www.ispcan.org/resource/resmgr/docs/preventing_child_maltreatmen.pdf] Accessed August 23, 2011. </a:t>
            </a:r>
          </a:p>
          <a:p>
            <a:r>
              <a:rPr lang="en-US" smtClean="0">
                <a:latin typeface="Arial" pitchFamily="-72" charset="0"/>
                <a:ea typeface="ＭＳ Ｐゴシック" pitchFamily="-72" charset="-128"/>
              </a:rPr>
              <a:t>United Nations Convention on the Rights of the Child, 1989. [http://www.unicef.org/crc/] Accessed November 11, 2011.</a:t>
            </a:r>
            <a:endParaRPr lang="en-US" b="1" smtClean="0">
              <a:latin typeface="Times New Roman" pitchFamily="-72" charset="0"/>
              <a:ea typeface="ＭＳ Ｐゴシック" pitchFamily="-72" charset="-128"/>
            </a:endParaRPr>
          </a:p>
          <a:p>
            <a:pPr eaLnBrk="1" hangingPunct="1"/>
            <a:endParaRPr lang="en-US" b="1" smtClean="0">
              <a:latin typeface="Times New Roman" pitchFamily="-72" charset="0"/>
              <a:ea typeface="ＭＳ Ｐゴシック" pitchFamily="-72"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noTextEdit="1"/>
          </p:cNvSpPr>
          <p:nvPr>
            <p:ph type="sldImg"/>
          </p:nvPr>
        </p:nvSpPr>
        <p:spPr>
          <a:ln/>
        </p:spPr>
      </p:sp>
      <p:sp>
        <p:nvSpPr>
          <p:cNvPr id="75778" name="Notes Placeholder 2"/>
          <p:cNvSpPr>
            <a:spLocks noGrp="1"/>
          </p:cNvSpPr>
          <p:nvPr>
            <p:ph type="body" idx="1"/>
          </p:nvPr>
        </p:nvSpPr>
        <p:spPr>
          <a:noFill/>
          <a:ln/>
        </p:spPr>
        <p:txBody>
          <a:bodyPr/>
          <a:lstStyle/>
          <a:p>
            <a:pPr eaLnBrk="1" hangingPunct="1">
              <a:buFont typeface="Wingdings" pitchFamily="-72" charset="2"/>
              <a:buNone/>
            </a:pPr>
            <a:r>
              <a:rPr lang="en-CA" b="1" smtClean="0">
                <a:latin typeface="Arial" pitchFamily="-72" charset="0"/>
                <a:ea typeface="ＭＳ Ｐゴシック" pitchFamily="-72" charset="-128"/>
              </a:rPr>
              <a:t>Specific reference: </a:t>
            </a:r>
            <a:r>
              <a:rPr lang="en-US" b="1" smtClean="0">
                <a:latin typeface="Arial" pitchFamily="-72" charset="0"/>
                <a:ea typeface="ＭＳ Ｐゴシック" pitchFamily="-72" charset="-128"/>
              </a:rPr>
              <a:t>Pandya, NK et al. </a:t>
            </a:r>
            <a:r>
              <a:rPr lang="en-US" smtClean="0">
                <a:latin typeface="Arial" pitchFamily="-72" charset="0"/>
                <a:ea typeface="ＭＳ Ｐゴシック" pitchFamily="-72" charset="-128"/>
              </a:rPr>
              <a:t>Child Abuse and Orthopaedic Injury Patterns: Analysis at a Level I Pediatric Trauma Center. </a:t>
            </a:r>
            <a:r>
              <a:rPr lang="en-US" i="1" smtClean="0">
                <a:latin typeface="Arial" pitchFamily="-72" charset="0"/>
                <a:ea typeface="ＭＳ Ｐゴシック" pitchFamily="-72" charset="-128"/>
              </a:rPr>
              <a:t>Journal of Pediatric Orthopedics</a:t>
            </a:r>
            <a:r>
              <a:rPr lang="en-US" smtClean="0">
                <a:latin typeface="Arial" pitchFamily="-72" charset="0"/>
                <a:ea typeface="ＭＳ Ｐゴシック" pitchFamily="-72" charset="-128"/>
              </a:rPr>
              <a:t>. 2009; 29(6): 618-624.</a:t>
            </a:r>
          </a:p>
          <a:p>
            <a:endParaRPr lang="en-CA" smtClean="0">
              <a:latin typeface="Arial" pitchFamily="-72" charset="0"/>
              <a:ea typeface="ＭＳ Ｐゴシック" pitchFamily="-72" charset="-128"/>
            </a:endParaRPr>
          </a:p>
        </p:txBody>
      </p:sp>
      <p:sp>
        <p:nvSpPr>
          <p:cNvPr id="75779" name="Slide Number Placeholder 3"/>
          <p:cNvSpPr>
            <a:spLocks noGrp="1"/>
          </p:cNvSpPr>
          <p:nvPr>
            <p:ph type="sldNum" sz="quarter" idx="5"/>
          </p:nvPr>
        </p:nvSpPr>
        <p:spPr>
          <a:noFill/>
        </p:spPr>
        <p:txBody>
          <a:bodyPr/>
          <a:lstStyle/>
          <a:p>
            <a:fld id="{B94DBE6E-8207-43DB-84E9-776FFB414493}" type="slidenum">
              <a:rPr lang="en-US" smtClean="0">
                <a:latin typeface="Arial" pitchFamily="-72" charset="0"/>
                <a:ea typeface="ＭＳ Ｐゴシック" pitchFamily="-72" charset="-128"/>
                <a:cs typeface="ＭＳ Ｐゴシック" pitchFamily="-72" charset="-128"/>
              </a:rPr>
              <a:pPr/>
              <a:t>31</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noTextEdit="1"/>
          </p:cNvSpPr>
          <p:nvPr>
            <p:ph type="sldImg"/>
          </p:nvPr>
        </p:nvSpPr>
        <p:spPr>
          <a:ln/>
        </p:spPr>
      </p:sp>
      <p:sp>
        <p:nvSpPr>
          <p:cNvPr id="77826"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Specific Reference: Sirotnak, AP et al.</a:t>
            </a:r>
            <a:r>
              <a:rPr lang="en-CA" smtClean="0">
                <a:latin typeface="Arial" pitchFamily="-72" charset="0"/>
                <a:ea typeface="ＭＳ Ｐゴシック" pitchFamily="-72" charset="-128"/>
              </a:rPr>
              <a:t> Physical Abuse of Children. </a:t>
            </a:r>
            <a:r>
              <a:rPr lang="en-US" i="1" smtClean="0">
                <a:latin typeface="Arial" pitchFamily="-72" charset="0"/>
                <a:ea typeface="ＭＳ Ｐゴシック" pitchFamily="-72" charset="-128"/>
              </a:rPr>
              <a:t>Pediatrics in Review. 2004; </a:t>
            </a:r>
            <a:r>
              <a:rPr lang="en-US" smtClean="0">
                <a:latin typeface="Arial" pitchFamily="-72" charset="0"/>
                <a:ea typeface="ＭＳ Ｐゴシック" pitchFamily="-72" charset="-128"/>
              </a:rPr>
              <a:t>25(8): 264-277.</a:t>
            </a:r>
            <a:endParaRPr lang="en-CA" smtClean="0">
              <a:latin typeface="Arial" pitchFamily="-72" charset="0"/>
              <a:ea typeface="ＭＳ Ｐゴシック" pitchFamily="-72" charset="-128"/>
            </a:endParaRPr>
          </a:p>
          <a:p>
            <a:endParaRPr lang="en-CA" smtClean="0">
              <a:latin typeface="Arial" pitchFamily="-72" charset="0"/>
              <a:ea typeface="ＭＳ Ｐゴシック" pitchFamily="-72" charset="-128"/>
            </a:endParaRPr>
          </a:p>
        </p:txBody>
      </p:sp>
      <p:sp>
        <p:nvSpPr>
          <p:cNvPr id="77827" name="Slide Number Placeholder 3"/>
          <p:cNvSpPr>
            <a:spLocks noGrp="1"/>
          </p:cNvSpPr>
          <p:nvPr>
            <p:ph type="sldNum" sz="quarter" idx="5"/>
          </p:nvPr>
        </p:nvSpPr>
        <p:spPr>
          <a:noFill/>
        </p:spPr>
        <p:txBody>
          <a:bodyPr/>
          <a:lstStyle/>
          <a:p>
            <a:fld id="{32C1055D-424F-46B9-8DF0-09FD6431C4B5}" type="slidenum">
              <a:rPr lang="en-US" smtClean="0">
                <a:latin typeface="Arial" pitchFamily="-72" charset="0"/>
                <a:ea typeface="ＭＳ Ｐゴシック" pitchFamily="-72" charset="-128"/>
                <a:cs typeface="ＭＳ Ｐゴシック" pitchFamily="-72" charset="-128"/>
              </a:rPr>
              <a:pPr/>
              <a:t>32</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noTextEdit="1"/>
          </p:cNvSpPr>
          <p:nvPr>
            <p:ph type="sldImg"/>
          </p:nvPr>
        </p:nvSpPr>
        <p:spPr>
          <a:ln/>
        </p:spPr>
      </p:sp>
      <p:sp>
        <p:nvSpPr>
          <p:cNvPr id="79874"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Often occurs as a result of shearing forces such as from shaking or yanking</a:t>
            </a:r>
            <a:endParaRPr lang="en-CA" b="1" smtClean="0">
              <a:latin typeface="Arial" pitchFamily="-72" charset="0"/>
              <a:ea typeface="ＭＳ Ｐゴシック" pitchFamily="-72" charset="-128"/>
            </a:endParaRPr>
          </a:p>
          <a:p>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a:t>
            </a:r>
            <a:r>
              <a:rPr lang="en-US" smtClean="0">
                <a:latin typeface="Arial" pitchFamily="-72" charset="0"/>
                <a:ea typeface="ＭＳ Ｐゴシック" pitchFamily="-72" charset="-128"/>
              </a:rPr>
              <a:t>Use and utility of radiology in the work up of suspected child abuse.</a:t>
            </a:r>
          </a:p>
          <a:p>
            <a:r>
              <a:rPr lang="en-CA" smtClean="0">
                <a:latin typeface="Arial" pitchFamily="-72" charset="0"/>
                <a:ea typeface="ＭＳ Ｐゴシック" pitchFamily="-72" charset="-128"/>
              </a:rPr>
              <a:t>[http://www.meddean.luc.edu/lumen/MedEd/radio/curriculum/Pediatrics/child_abuse.htm] Accessed November 11, 2011. </a:t>
            </a:r>
          </a:p>
        </p:txBody>
      </p:sp>
      <p:sp>
        <p:nvSpPr>
          <p:cNvPr id="79875" name="Slide Number Placeholder 3"/>
          <p:cNvSpPr>
            <a:spLocks noGrp="1"/>
          </p:cNvSpPr>
          <p:nvPr>
            <p:ph type="sldNum" sz="quarter" idx="5"/>
          </p:nvPr>
        </p:nvSpPr>
        <p:spPr>
          <a:noFill/>
        </p:spPr>
        <p:txBody>
          <a:bodyPr/>
          <a:lstStyle/>
          <a:p>
            <a:fld id="{F6CA790D-C5F9-4EFC-A114-BF1F20E72EC4}" type="slidenum">
              <a:rPr lang="en-US" smtClean="0">
                <a:latin typeface="Arial" pitchFamily="-72" charset="0"/>
                <a:ea typeface="ＭＳ Ｐゴシック" pitchFamily="-72" charset="-128"/>
                <a:cs typeface="ＭＳ Ｐゴシック" pitchFamily="-72" charset="-128"/>
              </a:rPr>
              <a:pPr/>
              <a:t>33</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a:ln/>
        </p:spPr>
      </p:sp>
      <p:sp>
        <p:nvSpPr>
          <p:cNvPr id="81922"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a:t>
            </a:r>
            <a:r>
              <a:rPr lang="en-CA" smtClean="0">
                <a:latin typeface="Arial" pitchFamily="-72" charset="0"/>
                <a:ea typeface="ＭＳ Ｐゴシック" pitchFamily="-72" charset="-128"/>
              </a:rPr>
              <a:t>: usually occurs in the context of squeezing the thorax </a:t>
            </a:r>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a:t>
            </a:r>
            <a:r>
              <a:rPr lang="en-US" smtClean="0">
                <a:latin typeface="Arial" pitchFamily="-72" charset="0"/>
                <a:ea typeface="ＭＳ Ｐゴシック" pitchFamily="-72" charset="-128"/>
              </a:rPr>
              <a:t>radiology.med.sc.edu [http://radiographics.rsna.org/content/23/4/811/F17.large.jpg] Accessed November 11, 2011.</a:t>
            </a:r>
            <a:endParaRPr lang="en-CA" b="1" smtClean="0">
              <a:latin typeface="Arial" pitchFamily="-72" charset="0"/>
              <a:ea typeface="ＭＳ Ｐゴシック" pitchFamily="-72" charset="-128"/>
            </a:endParaRPr>
          </a:p>
        </p:txBody>
      </p:sp>
      <p:sp>
        <p:nvSpPr>
          <p:cNvPr id="81923" name="Slide Number Placeholder 3"/>
          <p:cNvSpPr>
            <a:spLocks noGrp="1"/>
          </p:cNvSpPr>
          <p:nvPr>
            <p:ph type="sldNum" sz="quarter" idx="5"/>
          </p:nvPr>
        </p:nvSpPr>
        <p:spPr>
          <a:noFill/>
        </p:spPr>
        <p:txBody>
          <a:bodyPr/>
          <a:lstStyle/>
          <a:p>
            <a:fld id="{FFBF5427-C14C-4D47-B750-DC8726F2A03E}" type="slidenum">
              <a:rPr lang="en-US" smtClean="0">
                <a:latin typeface="Arial" pitchFamily="-72" charset="0"/>
                <a:ea typeface="ＭＳ Ｐゴシック" pitchFamily="-72" charset="-128"/>
                <a:cs typeface="ＭＳ Ｐゴシック" pitchFamily="-72" charset="-128"/>
              </a:rPr>
              <a:pPr/>
              <a:t>34</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noTextEdit="1"/>
          </p:cNvSpPr>
          <p:nvPr>
            <p:ph type="sldImg"/>
          </p:nvPr>
        </p:nvSpPr>
        <p:spPr>
          <a:ln/>
        </p:spPr>
      </p:sp>
      <p:sp>
        <p:nvSpPr>
          <p:cNvPr id="83970"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Ricket’s is a condition with weak bones caused by vitamin D deficiency, osteogenesis imperfecta is an inherited disorder of bone weakness. Some tumours or infections can cause pathologic fractures, which are fractures that occur from minor injury</a:t>
            </a:r>
            <a:endParaRPr lang="en-CA" b="1" smtClean="0">
              <a:latin typeface="Arial" pitchFamily="-72" charset="0"/>
              <a:ea typeface="ＭＳ Ｐゴシック" pitchFamily="-72" charset="-128"/>
            </a:endParaRPr>
          </a:p>
          <a:p>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a:t>
            </a:r>
            <a:r>
              <a:rPr lang="en-US" b="1" smtClean="0">
                <a:latin typeface="Arial" pitchFamily="-72" charset="0"/>
                <a:ea typeface="ＭＳ Ｐゴシック" pitchFamily="-72" charset="-128"/>
              </a:rPr>
              <a:t>Scherl, SA et al. </a:t>
            </a:r>
            <a:r>
              <a:rPr lang="en-US" smtClean="0">
                <a:latin typeface="Arial" pitchFamily="-72" charset="0"/>
                <a:ea typeface="ＭＳ Ｐゴシック" pitchFamily="-72" charset="-128"/>
              </a:rPr>
              <a:t>Differential diagnosis of the orthopedic manifestations of child abuse. UpToDate. 2011 [www.uptodate.com] Accessed November 11, 2011</a:t>
            </a:r>
            <a:endParaRPr lang="en-CA" b="1" smtClean="0">
              <a:latin typeface="Arial" pitchFamily="-72" charset="0"/>
              <a:ea typeface="ＭＳ Ｐゴシック" pitchFamily="-72" charset="-128"/>
            </a:endParaRPr>
          </a:p>
        </p:txBody>
      </p:sp>
      <p:sp>
        <p:nvSpPr>
          <p:cNvPr id="83971" name="Slide Number Placeholder 3"/>
          <p:cNvSpPr>
            <a:spLocks noGrp="1"/>
          </p:cNvSpPr>
          <p:nvPr>
            <p:ph type="sldNum" sz="quarter" idx="5"/>
          </p:nvPr>
        </p:nvSpPr>
        <p:spPr>
          <a:noFill/>
        </p:spPr>
        <p:txBody>
          <a:bodyPr/>
          <a:lstStyle/>
          <a:p>
            <a:fld id="{EFC9F319-2D81-4A82-BEC4-9401CF16341C}" type="slidenum">
              <a:rPr lang="en-US" smtClean="0">
                <a:latin typeface="Arial" pitchFamily="-72" charset="0"/>
                <a:ea typeface="ＭＳ Ｐゴシック" pitchFamily="-72" charset="-128"/>
                <a:cs typeface="ＭＳ Ｐゴシック" pitchFamily="-72" charset="-128"/>
              </a:rPr>
              <a:pPr/>
              <a:t>35</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noTextEdit="1"/>
          </p:cNvSpPr>
          <p:nvPr>
            <p:ph type="sldImg"/>
          </p:nvPr>
        </p:nvSpPr>
        <p:spPr>
          <a:ln/>
        </p:spPr>
      </p:sp>
      <p:sp>
        <p:nvSpPr>
          <p:cNvPr id="86018"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for all children less than 2 years of age with suspicious injuries, you should consider doing a skeletal survey. The xrays in a skeletal survey are found in the blue box. A skeletal survey looks for signs of acute or healing fractures which might suggest whether other injuries are present. A repeat skeletal survey may pick up fractures not seen on the initial films. Rib fractures, for example, are often best picked up on a repeat film when they are in the healing stages. A bone scan is sometimes used as an alternative to a skeletal survey. Blood tests can be considered to rule out metabolic bone diseases which are on the differential diagnosis of fractures. </a:t>
            </a:r>
          </a:p>
          <a:p>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Kellogg, N</a:t>
            </a:r>
            <a:r>
              <a:rPr lang="en-CA" smtClean="0">
                <a:latin typeface="Arial" pitchFamily="-72" charset="0"/>
                <a:ea typeface="ＭＳ Ｐゴシック" pitchFamily="-72" charset="-128"/>
              </a:rPr>
              <a:t>. </a:t>
            </a:r>
            <a:r>
              <a:rPr lang="en-US" smtClean="0">
                <a:latin typeface="Arial" pitchFamily="-72" charset="0"/>
                <a:ea typeface="ＭＳ Ｐゴシック" pitchFamily="-72" charset="-128"/>
              </a:rPr>
              <a:t>Evaluation of Suspected Child Physical Abuse. </a:t>
            </a:r>
            <a:r>
              <a:rPr lang="en-CA" i="1" smtClean="0">
                <a:latin typeface="Arial" pitchFamily="-72" charset="0"/>
                <a:ea typeface="ＭＳ Ｐゴシック" pitchFamily="-72" charset="-128"/>
              </a:rPr>
              <a:t>Pediatrics. </a:t>
            </a:r>
            <a:r>
              <a:rPr lang="en-CA" smtClean="0">
                <a:latin typeface="Arial" pitchFamily="-72" charset="0"/>
                <a:ea typeface="ＭＳ Ｐゴシック" pitchFamily="-72" charset="-128"/>
              </a:rPr>
              <a:t>2007;119:1232-1241. </a:t>
            </a:r>
            <a:endParaRPr lang="en-US" smtClean="0">
              <a:latin typeface="Arial" pitchFamily="-72" charset="0"/>
              <a:ea typeface="ＭＳ Ｐゴシック" pitchFamily="-72" charset="-128"/>
            </a:endParaRPr>
          </a:p>
          <a:p>
            <a:r>
              <a:rPr lang="en-CA" b="1" smtClean="0">
                <a:latin typeface="Arial" pitchFamily="-72" charset="0"/>
                <a:ea typeface="ＭＳ Ｐゴシック" pitchFamily="-72" charset="-128"/>
              </a:rPr>
              <a:t>Sirotnak, AP et al.</a:t>
            </a:r>
            <a:r>
              <a:rPr lang="en-CA" smtClean="0">
                <a:latin typeface="Arial" pitchFamily="-72" charset="0"/>
                <a:ea typeface="ＭＳ Ｐゴシック" pitchFamily="-72" charset="-128"/>
              </a:rPr>
              <a:t> Physical Abuse of Children. </a:t>
            </a:r>
            <a:r>
              <a:rPr lang="en-US" i="1" smtClean="0">
                <a:latin typeface="Arial" pitchFamily="-72" charset="0"/>
                <a:ea typeface="ＭＳ Ｐゴシック" pitchFamily="-72" charset="-128"/>
              </a:rPr>
              <a:t>Pediatrics in Review. 2004; </a:t>
            </a:r>
            <a:r>
              <a:rPr lang="en-US" smtClean="0">
                <a:latin typeface="Arial" pitchFamily="-72" charset="0"/>
                <a:ea typeface="ＭＳ Ｐゴシック" pitchFamily="-72" charset="-128"/>
              </a:rPr>
              <a:t>25(8): 264-277.</a:t>
            </a:r>
          </a:p>
          <a:p>
            <a:endParaRPr lang="en-CA" smtClean="0">
              <a:latin typeface="Arial" pitchFamily="-72" charset="0"/>
              <a:ea typeface="ＭＳ Ｐゴシック" pitchFamily="-72" charset="-128"/>
            </a:endParaRPr>
          </a:p>
        </p:txBody>
      </p:sp>
      <p:sp>
        <p:nvSpPr>
          <p:cNvPr id="86019" name="Slide Number Placeholder 3"/>
          <p:cNvSpPr>
            <a:spLocks noGrp="1"/>
          </p:cNvSpPr>
          <p:nvPr>
            <p:ph type="sldNum" sz="quarter" idx="5"/>
          </p:nvPr>
        </p:nvSpPr>
        <p:spPr>
          <a:noFill/>
        </p:spPr>
        <p:txBody>
          <a:bodyPr/>
          <a:lstStyle/>
          <a:p>
            <a:fld id="{24A76076-5AEC-49DF-9619-C39C83C314DF}" type="slidenum">
              <a:rPr lang="en-US" smtClean="0">
                <a:latin typeface="Arial" pitchFamily="-72" charset="0"/>
                <a:ea typeface="ＭＳ Ｐゴシック" pitchFamily="-72" charset="-128"/>
                <a:cs typeface="ＭＳ Ｐゴシック" pitchFamily="-72" charset="-128"/>
              </a:rPr>
              <a:pPr/>
              <a:t>36</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noTextEdit="1"/>
          </p:cNvSpPr>
          <p:nvPr>
            <p:ph type="sldImg"/>
          </p:nvPr>
        </p:nvSpPr>
        <p:spPr>
          <a:ln/>
        </p:spPr>
      </p:sp>
      <p:sp>
        <p:nvSpPr>
          <p:cNvPr id="88066"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apnea means a pause in breathing</a:t>
            </a:r>
            <a:endParaRPr lang="en-CA" b="1" smtClean="0">
              <a:latin typeface="Arial" pitchFamily="-72" charset="0"/>
              <a:ea typeface="ＭＳ Ｐゴシック" pitchFamily="-72" charset="-128"/>
            </a:endParaRPr>
          </a:p>
        </p:txBody>
      </p:sp>
      <p:sp>
        <p:nvSpPr>
          <p:cNvPr id="88067" name="Slide Number Placeholder 3"/>
          <p:cNvSpPr>
            <a:spLocks noGrp="1"/>
          </p:cNvSpPr>
          <p:nvPr>
            <p:ph type="sldNum" sz="quarter" idx="5"/>
          </p:nvPr>
        </p:nvSpPr>
        <p:spPr>
          <a:noFill/>
        </p:spPr>
        <p:txBody>
          <a:bodyPr/>
          <a:lstStyle/>
          <a:p>
            <a:fld id="{AA056621-41E7-48D3-A966-C3BF96F0877D}" type="slidenum">
              <a:rPr lang="en-US" smtClean="0">
                <a:latin typeface="Arial" pitchFamily="-72" charset="0"/>
                <a:ea typeface="ＭＳ Ｐゴシック" pitchFamily="-72" charset="-128"/>
                <a:cs typeface="ＭＳ Ｐゴシック" pitchFamily="-72" charset="-128"/>
              </a:rPr>
              <a:pPr/>
              <a:t>37</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noTextEdit="1"/>
          </p:cNvSpPr>
          <p:nvPr>
            <p:ph type="sldImg"/>
          </p:nvPr>
        </p:nvSpPr>
        <p:spPr>
          <a:ln/>
        </p:spPr>
      </p:sp>
      <p:sp>
        <p:nvSpPr>
          <p:cNvPr id="90114"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Discussion about what is concerning here: Bruising of head, delay in presentation, episode of apnea (pause in breathing) and signs of brain irritation with vomiting and irritability. All of these are suggestive for abusive head injury</a:t>
            </a:r>
          </a:p>
          <a:p>
            <a:endParaRPr lang="en-CA" smtClean="0">
              <a:latin typeface="Arial" pitchFamily="-72" charset="0"/>
              <a:ea typeface="ＭＳ Ｐゴシック" pitchFamily="-72" charset="-128"/>
            </a:endParaRPr>
          </a:p>
        </p:txBody>
      </p:sp>
      <p:sp>
        <p:nvSpPr>
          <p:cNvPr id="90115" name="Slide Number Placeholder 3"/>
          <p:cNvSpPr>
            <a:spLocks noGrp="1"/>
          </p:cNvSpPr>
          <p:nvPr>
            <p:ph type="sldNum" sz="quarter" idx="5"/>
          </p:nvPr>
        </p:nvSpPr>
        <p:spPr>
          <a:noFill/>
        </p:spPr>
        <p:txBody>
          <a:bodyPr/>
          <a:lstStyle/>
          <a:p>
            <a:fld id="{725506CC-E839-44B5-84ED-89459E37BAEC}" type="slidenum">
              <a:rPr lang="en-US" smtClean="0">
                <a:latin typeface="Arial" pitchFamily="-72" charset="0"/>
                <a:ea typeface="ＭＳ Ｐゴシック" pitchFamily="-72" charset="-128"/>
                <a:cs typeface="ＭＳ Ｐゴシック" pitchFamily="-72" charset="-128"/>
              </a:rPr>
              <a:pPr/>
              <a:t>38</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noTextEdit="1"/>
          </p:cNvSpPr>
          <p:nvPr>
            <p:ph type="sldImg"/>
          </p:nvPr>
        </p:nvSpPr>
        <p:spPr>
          <a:ln/>
        </p:spPr>
      </p:sp>
      <p:sp>
        <p:nvSpPr>
          <p:cNvPr id="92162"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Once again, the history is very important. An inconsistent or vague history is concerning, as is a delay in presentation. </a:t>
            </a:r>
            <a:endParaRPr lang="en-CA" b="1" smtClean="0">
              <a:latin typeface="Arial" pitchFamily="-72" charset="0"/>
              <a:ea typeface="ＭＳ Ｐゴシック" pitchFamily="-72" charset="-128"/>
            </a:endParaRPr>
          </a:p>
          <a:p>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a:t>
            </a:r>
            <a:r>
              <a:rPr lang="en-US" smtClean="0">
                <a:latin typeface="Arial" pitchFamily="-72" charset="0"/>
                <a:ea typeface="ＭＳ Ｐゴシック" pitchFamily="-72" charset="-128"/>
              </a:rPr>
              <a:t>CPS, </a:t>
            </a:r>
            <a:r>
              <a:rPr lang="en-US" smtClean="0">
                <a:latin typeface="Arial" pitchFamily="-72" charset="0"/>
                <a:ea typeface="Arial" pitchFamily="-72" charset="0"/>
                <a:cs typeface="Arial" pitchFamily="-72" charset="0"/>
              </a:rPr>
              <a:t>Multidisciplinary Guidelines on the Identification, Investigation and Management of Suspected Abusive Head Trauma</a:t>
            </a:r>
            <a:r>
              <a:rPr lang="en-US" smtClean="0">
                <a:latin typeface="Arial" pitchFamily="-72" charset="0"/>
                <a:ea typeface="ＭＳ Ｐゴシック" pitchFamily="-72" charset="-128"/>
              </a:rPr>
              <a:t>, 2008. </a:t>
            </a:r>
            <a:r>
              <a:rPr lang="en-CA" b="1" smtClean="0">
                <a:latin typeface="Arial" pitchFamily="-72" charset="0"/>
                <a:ea typeface="ＭＳ Ｐゴシック" pitchFamily="-72" charset="-128"/>
              </a:rPr>
              <a:t>Kellogg, N</a:t>
            </a:r>
            <a:r>
              <a:rPr lang="en-CA" smtClean="0">
                <a:latin typeface="Arial" pitchFamily="-72" charset="0"/>
                <a:ea typeface="ＭＳ Ｐゴシック" pitchFamily="-72" charset="-128"/>
              </a:rPr>
              <a:t>. </a:t>
            </a:r>
            <a:r>
              <a:rPr lang="en-US" smtClean="0">
                <a:latin typeface="Arial" pitchFamily="-72" charset="0"/>
                <a:ea typeface="ＭＳ Ｐゴシック" pitchFamily="-72" charset="-128"/>
              </a:rPr>
              <a:t>Evaluation of Suspected Child Physical Abuse. </a:t>
            </a:r>
            <a:r>
              <a:rPr lang="en-CA" i="1" smtClean="0">
                <a:latin typeface="Arial" pitchFamily="-72" charset="0"/>
                <a:ea typeface="ＭＳ Ｐゴシック" pitchFamily="-72" charset="-128"/>
              </a:rPr>
              <a:t>Pediatrics. </a:t>
            </a:r>
            <a:r>
              <a:rPr lang="en-CA" smtClean="0">
                <a:latin typeface="Arial" pitchFamily="-72" charset="0"/>
                <a:ea typeface="ＭＳ Ｐゴシック" pitchFamily="-72" charset="-128"/>
              </a:rPr>
              <a:t>2007;119:1232-1241.</a:t>
            </a:r>
            <a:endParaRPr lang="en-US" smtClean="0">
              <a:latin typeface="Arial" pitchFamily="-72" charset="0"/>
              <a:ea typeface="ＭＳ Ｐゴシック" pitchFamily="-72" charset="-128"/>
            </a:endParaRPr>
          </a:p>
          <a:p>
            <a:endParaRPr lang="en-CA" smtClean="0">
              <a:latin typeface="Arial" pitchFamily="-72" charset="0"/>
              <a:ea typeface="ＭＳ Ｐゴシック" pitchFamily="-72" charset="-128"/>
            </a:endParaRPr>
          </a:p>
        </p:txBody>
      </p:sp>
      <p:sp>
        <p:nvSpPr>
          <p:cNvPr id="92163" name="Slide Number Placeholder 3"/>
          <p:cNvSpPr>
            <a:spLocks noGrp="1"/>
          </p:cNvSpPr>
          <p:nvPr>
            <p:ph type="sldNum" sz="quarter" idx="5"/>
          </p:nvPr>
        </p:nvSpPr>
        <p:spPr>
          <a:noFill/>
        </p:spPr>
        <p:txBody>
          <a:bodyPr/>
          <a:lstStyle/>
          <a:p>
            <a:fld id="{667D1407-C12D-4CDE-B024-F0098E6F6D0E}" type="slidenum">
              <a:rPr lang="en-US" smtClean="0">
                <a:latin typeface="Arial" pitchFamily="-72" charset="0"/>
                <a:ea typeface="ＭＳ Ｐゴシック" pitchFamily="-72" charset="-128"/>
                <a:cs typeface="ＭＳ Ｐゴシック" pitchFamily="-72" charset="-128"/>
              </a:rPr>
              <a:pPr/>
              <a:t>39</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noTextEdit="1"/>
          </p:cNvSpPr>
          <p:nvPr>
            <p:ph type="sldImg"/>
          </p:nvPr>
        </p:nvSpPr>
        <p:spPr>
          <a:ln/>
        </p:spPr>
      </p:sp>
      <p:sp>
        <p:nvSpPr>
          <p:cNvPr id="94210"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This used to be called “shaken baby syndrome” but is now usually referred to as “abusive head trauma” or “non-accidental head trauma” because shaking is not the only mechanism of injury. </a:t>
            </a:r>
          </a:p>
          <a:p>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Kellogg, N</a:t>
            </a:r>
            <a:r>
              <a:rPr lang="en-CA" smtClean="0">
                <a:latin typeface="Arial" pitchFamily="-72" charset="0"/>
                <a:ea typeface="ＭＳ Ｐゴシック" pitchFamily="-72" charset="-128"/>
              </a:rPr>
              <a:t>. </a:t>
            </a:r>
            <a:r>
              <a:rPr lang="en-US" smtClean="0">
                <a:latin typeface="Arial" pitchFamily="-72" charset="0"/>
                <a:ea typeface="ＭＳ Ｐゴシック" pitchFamily="-72" charset="-128"/>
              </a:rPr>
              <a:t>Evaluation of Suspected Child Physical Abuse. </a:t>
            </a:r>
            <a:r>
              <a:rPr lang="en-CA" i="1" smtClean="0">
                <a:latin typeface="Arial" pitchFamily="-72" charset="0"/>
                <a:ea typeface="ＭＳ Ｐゴシック" pitchFamily="-72" charset="-128"/>
              </a:rPr>
              <a:t>Pediatrics. </a:t>
            </a:r>
            <a:r>
              <a:rPr lang="en-CA" smtClean="0">
                <a:latin typeface="Arial" pitchFamily="-72" charset="0"/>
                <a:ea typeface="ＭＳ Ｐゴシック" pitchFamily="-72" charset="-128"/>
              </a:rPr>
              <a:t>2007;119:1232-1241.</a:t>
            </a:r>
            <a:endParaRPr lang="en-CA" b="1" smtClean="0">
              <a:latin typeface="Arial" pitchFamily="-72" charset="0"/>
              <a:ea typeface="ＭＳ Ｐゴシック" pitchFamily="-72" charset="-128"/>
            </a:endParaRPr>
          </a:p>
        </p:txBody>
      </p:sp>
      <p:sp>
        <p:nvSpPr>
          <p:cNvPr id="94211" name="Slide Number Placeholder 3"/>
          <p:cNvSpPr>
            <a:spLocks noGrp="1"/>
          </p:cNvSpPr>
          <p:nvPr>
            <p:ph type="sldNum" sz="quarter" idx="5"/>
          </p:nvPr>
        </p:nvSpPr>
        <p:spPr>
          <a:noFill/>
        </p:spPr>
        <p:txBody>
          <a:bodyPr/>
          <a:lstStyle/>
          <a:p>
            <a:fld id="{E04E330F-FF43-40B6-A087-704F76704BB4}" type="slidenum">
              <a:rPr lang="en-US" smtClean="0">
                <a:latin typeface="Arial" pitchFamily="-72" charset="0"/>
                <a:ea typeface="ＭＳ Ｐゴシック" pitchFamily="-72" charset="-128"/>
                <a:cs typeface="ＭＳ Ｐゴシック" pitchFamily="-72" charset="-128"/>
              </a:rPr>
              <a:pPr/>
              <a:t>40</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a:ln/>
        </p:spPr>
      </p:sp>
      <p:sp>
        <p:nvSpPr>
          <p:cNvPr id="22530" name="Notes Placeholder 2"/>
          <p:cNvSpPr>
            <a:spLocks noGrp="1"/>
          </p:cNvSpPr>
          <p:nvPr>
            <p:ph type="body" idx="1"/>
          </p:nvPr>
        </p:nvSpPr>
        <p:spPr>
          <a:noFill/>
          <a:ln/>
        </p:spPr>
        <p:txBody>
          <a:bodyPr/>
          <a:lstStyle/>
          <a:p>
            <a:r>
              <a:rPr lang="en-US" b="1" smtClean="0">
                <a:latin typeface="Times New Roman" pitchFamily="-72" charset="0"/>
                <a:ea typeface="ＭＳ Ｐゴシック" pitchFamily="-72" charset="-128"/>
              </a:rPr>
              <a:t>Specific References: </a:t>
            </a:r>
            <a:r>
              <a:rPr lang="en-US" smtClean="0">
                <a:latin typeface="Arial" pitchFamily="-72" charset="0"/>
                <a:ea typeface="ＭＳ Ｐゴシック" pitchFamily="-72" charset="-128"/>
              </a:rPr>
              <a:t>World Health Organization &amp; International Society for Prevention of Child Abuse and Neglect (2006). Preventing Child Maltreatment: a guide to taking action and generating evidence. [http://www.ispcan.org/resource/resmgr/docs/preventing_child_maltreatmen.pdf] Accessed August 23, 2011. </a:t>
            </a:r>
          </a:p>
          <a:p>
            <a:endParaRPr lang="en-CA" b="1" smtClean="0">
              <a:latin typeface="Arial" pitchFamily="-72" charset="0"/>
              <a:ea typeface="ＭＳ Ｐゴシック" pitchFamily="-72" charset="-128"/>
            </a:endParaRPr>
          </a:p>
        </p:txBody>
      </p:sp>
      <p:sp>
        <p:nvSpPr>
          <p:cNvPr id="22531" name="Slide Number Placeholder 3"/>
          <p:cNvSpPr>
            <a:spLocks noGrp="1"/>
          </p:cNvSpPr>
          <p:nvPr>
            <p:ph type="sldNum" sz="quarter" idx="5"/>
          </p:nvPr>
        </p:nvSpPr>
        <p:spPr>
          <a:noFill/>
        </p:spPr>
        <p:txBody>
          <a:bodyPr/>
          <a:lstStyle/>
          <a:p>
            <a:fld id="{7B720875-B1E5-4E04-ADB2-59FC00816F78}" type="slidenum">
              <a:rPr lang="en-US" smtClean="0">
                <a:latin typeface="Arial" pitchFamily="-72" charset="0"/>
                <a:ea typeface="ＭＳ Ｐゴシック" pitchFamily="-72" charset="-128"/>
                <a:cs typeface="ＭＳ Ｐゴシック" pitchFamily="-72" charset="-128"/>
              </a:rPr>
              <a:pPr/>
              <a:t>5</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noTextEdit="1"/>
          </p:cNvSpPr>
          <p:nvPr>
            <p:ph type="sldImg"/>
          </p:nvPr>
        </p:nvSpPr>
        <p:spPr>
          <a:ln/>
        </p:spPr>
      </p:sp>
      <p:sp>
        <p:nvSpPr>
          <p:cNvPr id="96258"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bleeding between the dura and the brain</a:t>
            </a:r>
          </a:p>
          <a:p>
            <a:endParaRPr lang="en-CA"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a:t>
            </a:r>
            <a:r>
              <a:rPr lang="en-CA" smtClean="0">
                <a:latin typeface="Arial" pitchFamily="-72" charset="0"/>
                <a:ea typeface="ＭＳ Ｐゴシック" pitchFamily="-72" charset="-128"/>
              </a:rPr>
              <a:t>[http://emergency-cases.com/uploads/subdural_hemorrhage.jpg] Accessed Online February 17, 2012</a:t>
            </a:r>
          </a:p>
        </p:txBody>
      </p:sp>
      <p:sp>
        <p:nvSpPr>
          <p:cNvPr id="96259" name="Slide Number Placeholder 3"/>
          <p:cNvSpPr>
            <a:spLocks noGrp="1"/>
          </p:cNvSpPr>
          <p:nvPr>
            <p:ph type="sldNum" sz="quarter" idx="5"/>
          </p:nvPr>
        </p:nvSpPr>
        <p:spPr>
          <a:noFill/>
        </p:spPr>
        <p:txBody>
          <a:bodyPr/>
          <a:lstStyle/>
          <a:p>
            <a:fld id="{0254BC88-F5F7-43EF-BBF0-9EEC18E75BED}" type="slidenum">
              <a:rPr lang="en-US" smtClean="0">
                <a:latin typeface="Arial" pitchFamily="-72" charset="0"/>
                <a:ea typeface="ＭＳ Ｐゴシック" pitchFamily="-72" charset="-128"/>
                <a:cs typeface="ＭＳ Ｐゴシック" pitchFamily="-72" charset="-128"/>
              </a:rPr>
              <a:pPr/>
              <a:t>41</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noTextEdit="1"/>
          </p:cNvSpPr>
          <p:nvPr>
            <p:ph type="sldImg"/>
          </p:nvPr>
        </p:nvSpPr>
        <p:spPr>
          <a:ln/>
        </p:spPr>
      </p:sp>
      <p:sp>
        <p:nvSpPr>
          <p:cNvPr id="98306"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retinal hemorrhages can also occur with accidental trauma. Retinal hemorrhages that are associated with inflicted injury such as shaking are often in multiple layers of the retina and extend to the periphery. Consider referral to an ophthalmologist (eye doctor) if possible</a:t>
            </a:r>
          </a:p>
          <a:p>
            <a:endParaRPr lang="en-CA"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a:t>
            </a:r>
            <a:r>
              <a:rPr lang="en-CA" smtClean="0">
                <a:latin typeface="Arial" pitchFamily="-72" charset="0"/>
                <a:ea typeface="ＭＳ Ｐゴシック" pitchFamily="-72" charset="-128"/>
              </a:rPr>
              <a:t>[</a:t>
            </a:r>
            <a:r>
              <a:rPr lang="en-US" smtClean="0">
                <a:latin typeface="Arial" pitchFamily="-72" charset="0"/>
                <a:ea typeface="ＭＳ Ｐゴシック" pitchFamily="-72" charset="-128"/>
              </a:rPr>
              <a:t>www. dontshake.org] Accessed November 14, 2011</a:t>
            </a:r>
          </a:p>
          <a:p>
            <a:endParaRPr lang="en-CA" smtClean="0">
              <a:latin typeface="Arial" pitchFamily="-72" charset="0"/>
              <a:ea typeface="ＭＳ Ｐゴシック" pitchFamily="-72" charset="-128"/>
            </a:endParaRPr>
          </a:p>
        </p:txBody>
      </p:sp>
      <p:sp>
        <p:nvSpPr>
          <p:cNvPr id="98307" name="Slide Number Placeholder 3"/>
          <p:cNvSpPr>
            <a:spLocks noGrp="1"/>
          </p:cNvSpPr>
          <p:nvPr>
            <p:ph type="sldNum" sz="quarter" idx="5"/>
          </p:nvPr>
        </p:nvSpPr>
        <p:spPr>
          <a:noFill/>
        </p:spPr>
        <p:txBody>
          <a:bodyPr/>
          <a:lstStyle/>
          <a:p>
            <a:fld id="{B5C76540-EF86-4983-909C-1FCB33E610A4}" type="slidenum">
              <a:rPr lang="en-US" smtClean="0">
                <a:latin typeface="Arial" pitchFamily="-72" charset="0"/>
                <a:ea typeface="ＭＳ Ｐゴシック" pitchFamily="-72" charset="-128"/>
                <a:cs typeface="ＭＳ Ｐゴシック" pitchFamily="-72" charset="-128"/>
              </a:rPr>
              <a:pPr/>
              <a:t>42</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Slide Image Placeholder 1"/>
          <p:cNvSpPr>
            <a:spLocks noGrp="1" noRot="1" noChangeAspect="1" noTextEdit="1"/>
          </p:cNvSpPr>
          <p:nvPr>
            <p:ph type="sldImg"/>
          </p:nvPr>
        </p:nvSpPr>
        <p:spPr>
          <a:ln/>
        </p:spPr>
      </p:sp>
      <p:sp>
        <p:nvSpPr>
          <p:cNvPr id="100354"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Birth trauma is a rare cause of subdural hemorrhages</a:t>
            </a:r>
          </a:p>
          <a:p>
            <a:endParaRPr lang="en-CA"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a:t>
            </a:r>
            <a:r>
              <a:rPr lang="en-CA" smtClean="0">
                <a:latin typeface="Arial" pitchFamily="-72" charset="0"/>
                <a:ea typeface="ＭＳ Ｐゴシック" pitchFamily="-72" charset="-128"/>
              </a:rPr>
              <a:t> </a:t>
            </a:r>
            <a:r>
              <a:rPr lang="en-CA" b="1" smtClean="0">
                <a:latin typeface="Arial" pitchFamily="-72" charset="0"/>
                <a:ea typeface="ＭＳ Ｐゴシック" pitchFamily="-72" charset="-128"/>
              </a:rPr>
              <a:t>Sirotnak, AP et al.</a:t>
            </a:r>
            <a:r>
              <a:rPr lang="en-CA" smtClean="0">
                <a:latin typeface="Arial" pitchFamily="-72" charset="0"/>
                <a:ea typeface="ＭＳ Ｐゴシック" pitchFamily="-72" charset="-128"/>
              </a:rPr>
              <a:t> Physical Abuse of Children. </a:t>
            </a:r>
            <a:r>
              <a:rPr lang="en-US" i="1" smtClean="0">
                <a:latin typeface="Arial" pitchFamily="-72" charset="0"/>
                <a:ea typeface="ＭＳ Ｐゴシック" pitchFamily="-72" charset="-128"/>
              </a:rPr>
              <a:t>Pediatrics in Review. 2004; </a:t>
            </a:r>
            <a:r>
              <a:rPr lang="en-US" smtClean="0">
                <a:latin typeface="Arial" pitchFamily="-72" charset="0"/>
                <a:ea typeface="ＭＳ Ｐゴシック" pitchFamily="-72" charset="-128"/>
              </a:rPr>
              <a:t>25(8): 264-277.</a:t>
            </a:r>
            <a:endParaRPr lang="en-CA" smtClean="0">
              <a:latin typeface="Arial" pitchFamily="-72" charset="0"/>
              <a:ea typeface="ＭＳ Ｐゴシック" pitchFamily="-72" charset="-128"/>
            </a:endParaRPr>
          </a:p>
        </p:txBody>
      </p:sp>
      <p:sp>
        <p:nvSpPr>
          <p:cNvPr id="100355" name="Slide Number Placeholder 3"/>
          <p:cNvSpPr>
            <a:spLocks noGrp="1"/>
          </p:cNvSpPr>
          <p:nvPr>
            <p:ph type="sldNum" sz="quarter" idx="5"/>
          </p:nvPr>
        </p:nvSpPr>
        <p:spPr>
          <a:noFill/>
        </p:spPr>
        <p:txBody>
          <a:bodyPr/>
          <a:lstStyle/>
          <a:p>
            <a:fld id="{0731388F-2224-4984-8B22-B647613D123C}" type="slidenum">
              <a:rPr lang="en-US" smtClean="0">
                <a:latin typeface="Arial" pitchFamily="-72" charset="0"/>
                <a:ea typeface="ＭＳ Ｐゴシック" pitchFamily="-72" charset="-128"/>
                <a:cs typeface="ＭＳ Ｐゴシック" pitchFamily="-72" charset="-128"/>
              </a:rPr>
              <a:pPr/>
              <a:t>43</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Slide Image Placeholder 1"/>
          <p:cNvSpPr>
            <a:spLocks noGrp="1" noRot="1" noChangeAspect="1" noTextEdit="1"/>
          </p:cNvSpPr>
          <p:nvPr>
            <p:ph type="sldImg"/>
          </p:nvPr>
        </p:nvSpPr>
        <p:spPr>
          <a:ln/>
        </p:spPr>
      </p:sp>
      <p:sp>
        <p:nvSpPr>
          <p:cNvPr id="102402"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a:t>
            </a:r>
            <a:r>
              <a:rPr lang="en-CA" smtClean="0">
                <a:latin typeface="Arial" pitchFamily="-72" charset="0"/>
                <a:ea typeface="ＭＳ Ｐゴシック" pitchFamily="-72" charset="-128"/>
              </a:rPr>
              <a:t> Fundoscopy means eye exam. If available, it is preferable to image those children suspected of having an abusive head trauma with a CT scan because some subdural hemorrhages may require surgical drainage, if it is possible. It is also recommended to image the heads of all children less than 1 year who are at high risk of having been abused. This is because the signs of head injury can be subtle in this age group. If a subdural hemorrhage is found, the child should also have investigations for a bleeding disorder (platelets, coagulation studies, bleeding time) or other potential causes, e.g. infection. In addition, a skeletal survey or at least xrays of the ribs might be helpful to look for other injuries.</a:t>
            </a:r>
          </a:p>
          <a:p>
            <a:endParaRPr lang="en-CA" smtClean="0">
              <a:latin typeface="Arial" pitchFamily="-72" charset="0"/>
              <a:ea typeface="ＭＳ Ｐゴシック" pitchFamily="-72" charset="-128"/>
            </a:endParaRPr>
          </a:p>
          <a:p>
            <a:r>
              <a:rPr lang="en-CA" smtClean="0">
                <a:latin typeface="Arial" pitchFamily="-72" charset="0"/>
                <a:ea typeface="ＭＳ Ｐゴシック" pitchFamily="-72" charset="-128"/>
              </a:rPr>
              <a:t>Specific Reference: </a:t>
            </a:r>
            <a:r>
              <a:rPr lang="en-CA" b="1" smtClean="0">
                <a:latin typeface="Arial" pitchFamily="-72" charset="0"/>
                <a:ea typeface="ＭＳ Ｐゴシック" pitchFamily="-72" charset="-128"/>
              </a:rPr>
              <a:t>Kellogg, N</a:t>
            </a:r>
            <a:r>
              <a:rPr lang="en-CA" smtClean="0">
                <a:latin typeface="Arial" pitchFamily="-72" charset="0"/>
                <a:ea typeface="ＭＳ Ｐゴシック" pitchFamily="-72" charset="-128"/>
              </a:rPr>
              <a:t>. </a:t>
            </a:r>
            <a:r>
              <a:rPr lang="en-US" smtClean="0">
                <a:latin typeface="Arial" pitchFamily="-72" charset="0"/>
                <a:ea typeface="ＭＳ Ｐゴシック" pitchFamily="-72" charset="-128"/>
              </a:rPr>
              <a:t>Evaluation of Suspected Child Physical Abuse. </a:t>
            </a:r>
            <a:r>
              <a:rPr lang="en-CA" i="1" smtClean="0">
                <a:latin typeface="Arial" pitchFamily="-72" charset="0"/>
                <a:ea typeface="ＭＳ Ｐゴシック" pitchFamily="-72" charset="-128"/>
              </a:rPr>
              <a:t>Pediatrics. </a:t>
            </a:r>
            <a:r>
              <a:rPr lang="en-CA" smtClean="0">
                <a:latin typeface="Arial" pitchFamily="-72" charset="0"/>
                <a:ea typeface="ＭＳ Ｐゴシック" pitchFamily="-72" charset="-128"/>
              </a:rPr>
              <a:t>2007;119:1232-1241.</a:t>
            </a:r>
            <a:endParaRPr lang="en-US" smtClean="0">
              <a:latin typeface="Arial" pitchFamily="-72" charset="0"/>
              <a:ea typeface="ＭＳ Ｐゴシック" pitchFamily="-72" charset="-128"/>
            </a:endParaRPr>
          </a:p>
          <a:p>
            <a:endParaRPr lang="en-CA" smtClean="0">
              <a:latin typeface="Arial" pitchFamily="-72" charset="0"/>
              <a:ea typeface="ＭＳ Ｐゴシック" pitchFamily="-72" charset="-128"/>
            </a:endParaRPr>
          </a:p>
        </p:txBody>
      </p:sp>
      <p:sp>
        <p:nvSpPr>
          <p:cNvPr id="102403" name="Slide Number Placeholder 3"/>
          <p:cNvSpPr>
            <a:spLocks noGrp="1"/>
          </p:cNvSpPr>
          <p:nvPr>
            <p:ph type="sldNum" sz="quarter" idx="5"/>
          </p:nvPr>
        </p:nvSpPr>
        <p:spPr>
          <a:noFill/>
        </p:spPr>
        <p:txBody>
          <a:bodyPr/>
          <a:lstStyle/>
          <a:p>
            <a:fld id="{BDFA4721-11D2-42E2-8FA7-39C21B9349A3}" type="slidenum">
              <a:rPr lang="en-US" smtClean="0">
                <a:latin typeface="Arial" pitchFamily="-72" charset="0"/>
                <a:ea typeface="ＭＳ Ｐゴシック" pitchFamily="-72" charset="-128"/>
                <a:cs typeface="ＭＳ Ｐゴシック" pitchFamily="-72" charset="-128"/>
              </a:rPr>
              <a:pPr/>
              <a:t>44</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Slide Image Placeholder 1"/>
          <p:cNvSpPr>
            <a:spLocks noGrp="1" noRot="1" noChangeAspect="1" noTextEdit="1"/>
          </p:cNvSpPr>
          <p:nvPr>
            <p:ph type="sldImg"/>
          </p:nvPr>
        </p:nvSpPr>
        <p:spPr>
          <a:ln/>
        </p:spPr>
      </p:sp>
      <p:sp>
        <p:nvSpPr>
          <p:cNvPr id="104450"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Specific Reference: Sirotnak, AP et al.</a:t>
            </a:r>
            <a:r>
              <a:rPr lang="en-CA" smtClean="0">
                <a:latin typeface="Arial" pitchFamily="-72" charset="0"/>
                <a:ea typeface="ＭＳ Ｐゴシック" pitchFamily="-72" charset="-128"/>
              </a:rPr>
              <a:t> Physical Abuse of Children. </a:t>
            </a:r>
            <a:r>
              <a:rPr lang="en-US" i="1" smtClean="0">
                <a:latin typeface="Arial" pitchFamily="-72" charset="0"/>
                <a:ea typeface="ＭＳ Ｐゴシック" pitchFamily="-72" charset="-128"/>
              </a:rPr>
              <a:t>Pediatrics in Review. 2004; </a:t>
            </a:r>
            <a:r>
              <a:rPr lang="en-US" smtClean="0">
                <a:latin typeface="Arial" pitchFamily="-72" charset="0"/>
                <a:ea typeface="ＭＳ Ｐゴシック" pitchFamily="-72" charset="-128"/>
              </a:rPr>
              <a:t>25(8): 264-277.</a:t>
            </a:r>
            <a:r>
              <a:rPr lang="en-CA" smtClean="0">
                <a:latin typeface="Arial" pitchFamily="-72" charset="0"/>
                <a:ea typeface="ＭＳ Ｐゴシック" pitchFamily="-72" charset="-128"/>
              </a:rPr>
              <a:t> </a:t>
            </a:r>
            <a:r>
              <a:rPr lang="en-CA" b="1" smtClean="0">
                <a:latin typeface="Arial" pitchFamily="-72" charset="0"/>
                <a:ea typeface="ＭＳ Ｐゴシック" pitchFamily="-72" charset="-128"/>
              </a:rPr>
              <a:t>Kellogg, N</a:t>
            </a:r>
            <a:r>
              <a:rPr lang="en-CA" smtClean="0">
                <a:latin typeface="Arial" pitchFamily="-72" charset="0"/>
                <a:ea typeface="ＭＳ Ｐゴシック" pitchFamily="-72" charset="-128"/>
              </a:rPr>
              <a:t>. </a:t>
            </a:r>
            <a:r>
              <a:rPr lang="en-US" smtClean="0">
                <a:latin typeface="Arial" pitchFamily="-72" charset="0"/>
                <a:ea typeface="ＭＳ Ｐゴシック" pitchFamily="-72" charset="-128"/>
              </a:rPr>
              <a:t>Evaluation of Suspected Child Physical Abuse. </a:t>
            </a:r>
            <a:r>
              <a:rPr lang="en-CA" i="1" smtClean="0">
                <a:latin typeface="Arial" pitchFamily="-72" charset="0"/>
                <a:ea typeface="ＭＳ Ｐゴシック" pitchFamily="-72" charset="-128"/>
              </a:rPr>
              <a:t>Pediatrics. </a:t>
            </a:r>
            <a:r>
              <a:rPr lang="en-CA" smtClean="0">
                <a:latin typeface="Arial" pitchFamily="-72" charset="0"/>
                <a:ea typeface="ＭＳ Ｐゴシック" pitchFamily="-72" charset="-128"/>
              </a:rPr>
              <a:t>2007;119:1232-1241.</a:t>
            </a:r>
          </a:p>
        </p:txBody>
      </p:sp>
      <p:sp>
        <p:nvSpPr>
          <p:cNvPr id="104451" name="Slide Number Placeholder 3"/>
          <p:cNvSpPr>
            <a:spLocks noGrp="1"/>
          </p:cNvSpPr>
          <p:nvPr>
            <p:ph type="sldNum" sz="quarter" idx="5"/>
          </p:nvPr>
        </p:nvSpPr>
        <p:spPr>
          <a:noFill/>
        </p:spPr>
        <p:txBody>
          <a:bodyPr/>
          <a:lstStyle/>
          <a:p>
            <a:fld id="{87984BF5-2096-4FC1-84DD-8B4394170A4F}" type="slidenum">
              <a:rPr lang="en-US" smtClean="0">
                <a:latin typeface="Arial" pitchFamily="-72" charset="0"/>
                <a:ea typeface="ＭＳ Ｐゴシック" pitchFamily="-72" charset="-128"/>
                <a:cs typeface="ＭＳ Ｐゴシック" pitchFamily="-72" charset="-128"/>
              </a:rPr>
              <a:pPr/>
              <a:t>45</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1031"/>
          <p:cNvSpPr>
            <a:spLocks noGrp="1" noChangeArrowheads="1"/>
          </p:cNvSpPr>
          <p:nvPr>
            <p:ph type="sldNum" sz="quarter" idx="5"/>
          </p:nvPr>
        </p:nvSpPr>
        <p:spPr>
          <a:noFill/>
        </p:spPr>
        <p:txBody>
          <a:bodyPr/>
          <a:lstStyle/>
          <a:p>
            <a:fld id="{68119980-AC63-458E-8BD5-3FB17BEF6F9A}" type="slidenum">
              <a:rPr lang="en-US" smtClean="0">
                <a:latin typeface="Arial" pitchFamily="-72" charset="0"/>
                <a:ea typeface="ＭＳ Ｐゴシック" pitchFamily="-72" charset="-128"/>
                <a:cs typeface="ＭＳ Ｐゴシック" pitchFamily="-72" charset="-128"/>
              </a:rPr>
              <a:pPr/>
              <a:t>46</a:t>
            </a:fld>
            <a:endParaRPr lang="en-US" smtClean="0">
              <a:latin typeface="Arial" pitchFamily="-72" charset="0"/>
              <a:ea typeface="ＭＳ Ｐゴシック" pitchFamily="-72" charset="-128"/>
              <a:cs typeface="ＭＳ Ｐゴシック" pitchFamily="-72" charset="-128"/>
            </a:endParaRPr>
          </a:p>
        </p:txBody>
      </p:sp>
      <p:sp>
        <p:nvSpPr>
          <p:cNvPr id="106498" name="Rectangle 2"/>
          <p:cNvSpPr>
            <a:spLocks noGrp="1" noRot="1" noChangeAspect="1" noChangeArrowheads="1" noTextEdit="1"/>
          </p:cNvSpPr>
          <p:nvPr>
            <p:ph type="sldImg"/>
          </p:nvPr>
        </p:nvSpPr>
        <p:spPr>
          <a:solidFill>
            <a:srgbClr val="FFFFFF"/>
          </a:solidFill>
          <a:ln/>
        </p:spPr>
      </p:sp>
      <p:sp>
        <p:nvSpPr>
          <p:cNvPr id="106499"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b="1" smtClean="0">
              <a:latin typeface="Times New Roman" pitchFamily="-72" charset="0"/>
              <a:ea typeface="ＭＳ Ｐゴシック" pitchFamily="-72" charset="-128"/>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Slide Image Placeholder 1"/>
          <p:cNvSpPr>
            <a:spLocks noGrp="1" noRot="1" noChangeAspect="1" noTextEdit="1"/>
          </p:cNvSpPr>
          <p:nvPr>
            <p:ph type="sldImg"/>
          </p:nvPr>
        </p:nvSpPr>
        <p:spPr>
          <a:ln/>
        </p:spPr>
      </p:sp>
      <p:sp>
        <p:nvSpPr>
          <p:cNvPr id="108546"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Exhibitionism means to derive sexual pleasure from displaying your genitals, voyeurism means to derive sexual pleasure from observing the genitals of another person without their consent</a:t>
            </a:r>
          </a:p>
          <a:p>
            <a:endParaRPr lang="en-CA"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a:t>
            </a:r>
            <a:r>
              <a:rPr lang="en-CA" smtClean="0">
                <a:latin typeface="Arial" pitchFamily="-72" charset="0"/>
                <a:ea typeface="ＭＳ Ｐゴシック" pitchFamily="-72" charset="-128"/>
              </a:rPr>
              <a:t> </a:t>
            </a:r>
            <a:r>
              <a:rPr lang="en-US" b="1" smtClean="0">
                <a:latin typeface="Arial" pitchFamily="-72" charset="0"/>
                <a:ea typeface="ＭＳ Ｐゴシック" pitchFamily="-72" charset="-128"/>
              </a:rPr>
              <a:t>Kellogg N,</a:t>
            </a:r>
            <a:r>
              <a:rPr lang="en-US" smtClean="0">
                <a:latin typeface="Arial" pitchFamily="-72" charset="0"/>
                <a:ea typeface="ＭＳ Ｐゴシック" pitchFamily="-72" charset="-128"/>
              </a:rPr>
              <a:t> American Academy of Pediatrics Committee on Child Abuse and Neglect. The evaluation of sexual abuse in children. </a:t>
            </a:r>
            <a:r>
              <a:rPr lang="en-US" i="1" smtClean="0">
                <a:latin typeface="Arial" pitchFamily="-72" charset="0"/>
                <a:ea typeface="ＭＳ Ｐゴシック" pitchFamily="-72" charset="-128"/>
              </a:rPr>
              <a:t>Pediatrics</a:t>
            </a:r>
            <a:r>
              <a:rPr lang="en-US" smtClean="0">
                <a:latin typeface="Arial" pitchFamily="-72" charset="0"/>
                <a:ea typeface="ＭＳ Ｐゴシック" pitchFamily="-72" charset="-128"/>
              </a:rPr>
              <a:t>. 2005;116(2):506-512.</a:t>
            </a:r>
            <a:endParaRPr lang="en-CA" smtClean="0">
              <a:latin typeface="Arial" pitchFamily="-72" charset="0"/>
              <a:ea typeface="ＭＳ Ｐゴシック" pitchFamily="-72" charset="-128"/>
            </a:endParaRPr>
          </a:p>
        </p:txBody>
      </p:sp>
      <p:sp>
        <p:nvSpPr>
          <p:cNvPr id="108547" name="Slide Number Placeholder 3"/>
          <p:cNvSpPr>
            <a:spLocks noGrp="1"/>
          </p:cNvSpPr>
          <p:nvPr>
            <p:ph type="sldNum" sz="quarter" idx="5"/>
          </p:nvPr>
        </p:nvSpPr>
        <p:spPr>
          <a:noFill/>
        </p:spPr>
        <p:txBody>
          <a:bodyPr/>
          <a:lstStyle/>
          <a:p>
            <a:fld id="{2F1FE1BF-0863-4F80-84C3-7B99773F6C0A}" type="slidenum">
              <a:rPr lang="en-US" smtClean="0">
                <a:latin typeface="Arial" pitchFamily="-72" charset="0"/>
                <a:ea typeface="ＭＳ Ｐゴシック" pitchFamily="-72" charset="-128"/>
                <a:cs typeface="ＭＳ Ｐゴシック" pitchFamily="-72" charset="-128"/>
              </a:rPr>
              <a:pPr/>
              <a:t>47</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1031"/>
          <p:cNvSpPr>
            <a:spLocks noGrp="1" noChangeArrowheads="1"/>
          </p:cNvSpPr>
          <p:nvPr>
            <p:ph type="sldNum" sz="quarter" idx="5"/>
          </p:nvPr>
        </p:nvSpPr>
        <p:spPr>
          <a:noFill/>
        </p:spPr>
        <p:txBody>
          <a:bodyPr/>
          <a:lstStyle/>
          <a:p>
            <a:fld id="{FADD26A8-7C55-416A-ABB2-3E1D6DF1A7EC}" type="slidenum">
              <a:rPr lang="en-US" smtClean="0">
                <a:latin typeface="Arial" pitchFamily="-72" charset="0"/>
                <a:ea typeface="ＭＳ Ｐゴシック" pitchFamily="-72" charset="-128"/>
                <a:cs typeface="ＭＳ Ｐゴシック" pitchFamily="-72" charset="-128"/>
              </a:rPr>
              <a:pPr/>
              <a:t>48</a:t>
            </a:fld>
            <a:endParaRPr lang="en-US" smtClean="0">
              <a:latin typeface="Arial" pitchFamily="-72" charset="0"/>
              <a:ea typeface="ＭＳ Ｐゴシック" pitchFamily="-72" charset="-128"/>
              <a:cs typeface="ＭＳ Ｐゴシック" pitchFamily="-72" charset="-128"/>
            </a:endParaRPr>
          </a:p>
        </p:txBody>
      </p:sp>
      <p:sp>
        <p:nvSpPr>
          <p:cNvPr id="110594" name="Rectangle 2"/>
          <p:cNvSpPr>
            <a:spLocks noGrp="1" noRot="1" noChangeAspect="1" noChangeArrowheads="1" noTextEdit="1"/>
          </p:cNvSpPr>
          <p:nvPr>
            <p:ph type="sldImg"/>
          </p:nvPr>
        </p:nvSpPr>
        <p:spPr>
          <a:solidFill>
            <a:srgbClr val="FFFFFF"/>
          </a:solidFill>
          <a:ln/>
        </p:spPr>
      </p:sp>
      <p:sp>
        <p:nvSpPr>
          <p:cNvPr id="110595"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b="1" smtClean="0">
                <a:latin typeface="Times New Roman" pitchFamily="-72" charset="0"/>
                <a:ea typeface="ＭＳ Ｐゴシック" pitchFamily="-72" charset="-128"/>
              </a:rPr>
              <a:t>Notes: </a:t>
            </a:r>
            <a:r>
              <a:rPr lang="en-US" smtClean="0">
                <a:latin typeface="Times New Roman" pitchFamily="-72" charset="0"/>
                <a:ea typeface="ＭＳ Ｐゴシック" pitchFamily="-72" charset="-128"/>
              </a:rPr>
              <a:t>It is important to tell the difference between sexual abuse and sexual play. Sexual play can be a normal part of a child’s development. </a:t>
            </a:r>
          </a:p>
          <a:p>
            <a:endParaRPr lang="en-US" b="1" smtClean="0">
              <a:latin typeface="Times New Roman" pitchFamily="-72" charset="0"/>
              <a:ea typeface="ＭＳ Ｐゴシック" pitchFamily="-72" charset="-128"/>
            </a:endParaRPr>
          </a:p>
          <a:p>
            <a:r>
              <a:rPr lang="en-US" b="1" smtClean="0">
                <a:latin typeface="Times New Roman" pitchFamily="-72" charset="0"/>
                <a:ea typeface="ＭＳ Ｐゴシック" pitchFamily="-72" charset="-128"/>
              </a:rPr>
              <a:t>Specific References: </a:t>
            </a:r>
            <a:r>
              <a:rPr lang="en-US" b="1" smtClean="0">
                <a:latin typeface="Arial" pitchFamily="-72" charset="0"/>
                <a:ea typeface="ＭＳ Ｐゴシック" pitchFamily="-72" charset="-128"/>
              </a:rPr>
              <a:t>Kellogg N,</a:t>
            </a:r>
            <a:r>
              <a:rPr lang="en-US" smtClean="0">
                <a:latin typeface="Arial" pitchFamily="-72" charset="0"/>
                <a:ea typeface="ＭＳ Ｐゴシック" pitchFamily="-72" charset="-128"/>
              </a:rPr>
              <a:t> American Academy of Pediatrics Committee on Child Abuse and Neglect. The evaluation of sexual abuse in children. </a:t>
            </a:r>
            <a:r>
              <a:rPr lang="en-US" i="1" smtClean="0">
                <a:latin typeface="Arial" pitchFamily="-72" charset="0"/>
                <a:ea typeface="ＭＳ Ｐゴシック" pitchFamily="-72" charset="-128"/>
              </a:rPr>
              <a:t>Pediatrics</a:t>
            </a:r>
            <a:r>
              <a:rPr lang="en-US" smtClean="0">
                <a:latin typeface="Arial" pitchFamily="-72" charset="0"/>
                <a:ea typeface="ＭＳ Ｐゴシック" pitchFamily="-72" charset="-128"/>
              </a:rPr>
              <a:t>. 2005;116(2):506-512. </a:t>
            </a:r>
            <a:r>
              <a:rPr lang="en-US" b="1" smtClean="0">
                <a:latin typeface="Arial" pitchFamily="-72" charset="0"/>
                <a:ea typeface="ＭＳ Ｐゴシック" pitchFamily="-72" charset="-128"/>
              </a:rPr>
              <a:t>Felzen, C. </a:t>
            </a:r>
            <a:r>
              <a:rPr lang="en-US" smtClean="0">
                <a:latin typeface="Arial" pitchFamily="-72" charset="0"/>
                <a:ea typeface="ＭＳ Ｐゴシック" pitchFamily="-72" charset="-128"/>
              </a:rPr>
              <a:t>Sexual Abuse in Children. </a:t>
            </a:r>
            <a:r>
              <a:rPr lang="en-US" i="1" smtClean="0">
                <a:latin typeface="Arial" pitchFamily="-72" charset="0"/>
                <a:ea typeface="ＭＳ Ｐゴシック" pitchFamily="-72" charset="-128"/>
              </a:rPr>
              <a:t>Pediatrics in Review. </a:t>
            </a:r>
            <a:r>
              <a:rPr lang="en-US" smtClean="0">
                <a:latin typeface="Arial" pitchFamily="-72" charset="0"/>
                <a:ea typeface="ＭＳ Ｐゴシック" pitchFamily="-72" charset="-128"/>
              </a:rPr>
              <a:t>2006; 27:17-27. </a:t>
            </a:r>
            <a:endParaRPr lang="en-US" b="1" smtClean="0">
              <a:latin typeface="Arial" pitchFamily="-72" charset="0"/>
              <a:ea typeface="ＭＳ Ｐゴシック" pitchFamily="-72" charset="-128"/>
            </a:endParaRPr>
          </a:p>
          <a:p>
            <a:endParaRPr lang="en-CA" smtClean="0">
              <a:latin typeface="Arial" pitchFamily="-72" charset="0"/>
              <a:ea typeface="ＭＳ Ｐゴシック" pitchFamily="-72" charset="-128"/>
            </a:endParaRPr>
          </a:p>
          <a:p>
            <a:pPr eaLnBrk="1" hangingPunct="1"/>
            <a:endParaRPr lang="en-US" b="1" smtClean="0">
              <a:latin typeface="Times New Roman" pitchFamily="-72" charset="0"/>
              <a:ea typeface="ＭＳ Ｐゴシック" pitchFamily="-72" charset="-128"/>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Slide Image Placeholder 1"/>
          <p:cNvSpPr>
            <a:spLocks noGrp="1" noRot="1" noChangeAspect="1" noTextEdit="1"/>
          </p:cNvSpPr>
          <p:nvPr>
            <p:ph type="sldImg"/>
          </p:nvPr>
        </p:nvSpPr>
        <p:spPr>
          <a:ln/>
        </p:spPr>
      </p:sp>
      <p:sp>
        <p:nvSpPr>
          <p:cNvPr id="112642" name="Notes Placeholder 2"/>
          <p:cNvSpPr>
            <a:spLocks noGrp="1"/>
          </p:cNvSpPr>
          <p:nvPr>
            <p:ph type="body" idx="1"/>
          </p:nvPr>
        </p:nvSpPr>
        <p:spPr>
          <a:noFill/>
          <a:ln/>
        </p:spPr>
        <p:txBody>
          <a:bodyPr/>
          <a:lstStyle/>
          <a:p>
            <a:endParaRPr lang="en-CA" smtClean="0">
              <a:latin typeface="Arial" pitchFamily="-72" charset="0"/>
              <a:ea typeface="ＭＳ Ｐゴシック" pitchFamily="-72" charset="-128"/>
            </a:endParaRPr>
          </a:p>
        </p:txBody>
      </p:sp>
      <p:sp>
        <p:nvSpPr>
          <p:cNvPr id="112643" name="Slide Number Placeholder 3"/>
          <p:cNvSpPr>
            <a:spLocks noGrp="1"/>
          </p:cNvSpPr>
          <p:nvPr>
            <p:ph type="sldNum" sz="quarter" idx="5"/>
          </p:nvPr>
        </p:nvSpPr>
        <p:spPr>
          <a:noFill/>
        </p:spPr>
        <p:txBody>
          <a:bodyPr/>
          <a:lstStyle/>
          <a:p>
            <a:fld id="{9EB072D0-29C6-4C9E-87A2-CB297D625D57}" type="slidenum">
              <a:rPr lang="en-US" smtClean="0">
                <a:latin typeface="Arial" pitchFamily="-72" charset="0"/>
                <a:ea typeface="ＭＳ Ｐゴシック" pitchFamily="-72" charset="-128"/>
                <a:cs typeface="ＭＳ Ｐゴシック" pitchFamily="-72" charset="-128"/>
              </a:rPr>
              <a:pPr/>
              <a:t>49</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Slide Image Placeholder 1"/>
          <p:cNvSpPr>
            <a:spLocks noGrp="1" noRot="1" noChangeAspect="1" noTextEdit="1"/>
          </p:cNvSpPr>
          <p:nvPr>
            <p:ph type="sldImg"/>
          </p:nvPr>
        </p:nvSpPr>
        <p:spPr>
          <a:ln/>
        </p:spPr>
      </p:sp>
      <p:sp>
        <p:nvSpPr>
          <p:cNvPr id="114690"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Discussion about this case. This case is concerning for sexual abuse for several reasons: Mary is having symptoms and signs in her genital area, has shown regression in behaviour (thumb-sucking) and is having general complaints ie stomach pains that may signify distress. The fact that she is sexually acting out is also a red flag for sexual abuse. In this case, other diagnoses to consider are a urinary tract infection or vulvovaginitis (inflammation/infection of the vulvar skin)</a:t>
            </a:r>
            <a:endParaRPr lang="en-CA" b="1" smtClean="0">
              <a:latin typeface="Arial" pitchFamily="-72" charset="0"/>
              <a:ea typeface="ＭＳ Ｐゴシック" pitchFamily="-72" charset="-128"/>
            </a:endParaRPr>
          </a:p>
        </p:txBody>
      </p:sp>
      <p:sp>
        <p:nvSpPr>
          <p:cNvPr id="114691" name="Slide Number Placeholder 3"/>
          <p:cNvSpPr>
            <a:spLocks noGrp="1"/>
          </p:cNvSpPr>
          <p:nvPr>
            <p:ph type="sldNum" sz="quarter" idx="5"/>
          </p:nvPr>
        </p:nvSpPr>
        <p:spPr>
          <a:noFill/>
        </p:spPr>
        <p:txBody>
          <a:bodyPr/>
          <a:lstStyle/>
          <a:p>
            <a:fld id="{A166A04E-BB6A-4214-8CA2-6EE7F6ED2EEF}" type="slidenum">
              <a:rPr lang="en-US" smtClean="0">
                <a:latin typeface="Arial" pitchFamily="-72" charset="0"/>
                <a:ea typeface="ＭＳ Ｐゴシック" pitchFamily="-72" charset="-128"/>
                <a:cs typeface="ＭＳ Ｐゴシック" pitchFamily="-72" charset="-128"/>
              </a:rPr>
              <a:pPr/>
              <a:t>50</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031"/>
          <p:cNvSpPr>
            <a:spLocks noGrp="1" noChangeArrowheads="1"/>
          </p:cNvSpPr>
          <p:nvPr>
            <p:ph type="sldNum" sz="quarter" idx="5"/>
          </p:nvPr>
        </p:nvSpPr>
        <p:spPr>
          <a:noFill/>
        </p:spPr>
        <p:txBody>
          <a:bodyPr/>
          <a:lstStyle/>
          <a:p>
            <a:fld id="{062488D9-743D-48B9-9B5B-7995B2FCC031}" type="slidenum">
              <a:rPr lang="en-US" smtClean="0">
                <a:latin typeface="Arial" pitchFamily="-72" charset="0"/>
                <a:ea typeface="ＭＳ Ｐゴシック" pitchFamily="-72" charset="-128"/>
                <a:cs typeface="ＭＳ Ｐゴシック" pitchFamily="-72" charset="-128"/>
              </a:rPr>
              <a:pPr/>
              <a:t>6</a:t>
            </a:fld>
            <a:endParaRPr lang="en-US" smtClean="0">
              <a:latin typeface="Arial" pitchFamily="-72" charset="0"/>
              <a:ea typeface="ＭＳ Ｐゴシック" pitchFamily="-72" charset="-128"/>
              <a:cs typeface="ＭＳ Ｐゴシック" pitchFamily="-72" charset="-128"/>
            </a:endParaRPr>
          </a:p>
        </p:txBody>
      </p:sp>
      <p:sp>
        <p:nvSpPr>
          <p:cNvPr id="24578" name="Rectangle 2"/>
          <p:cNvSpPr>
            <a:spLocks noGrp="1" noRot="1" noChangeAspect="1" noChangeArrowheads="1" noTextEdit="1"/>
          </p:cNvSpPr>
          <p:nvPr>
            <p:ph type="sldImg"/>
          </p:nvPr>
        </p:nvSpPr>
        <p:spPr>
          <a:solidFill>
            <a:srgbClr val="FFFFFF"/>
          </a:solidFill>
          <a:ln/>
        </p:spPr>
      </p:sp>
      <p:sp>
        <p:nvSpPr>
          <p:cNvPr id="24579"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b="1" smtClean="0">
                <a:latin typeface="Times New Roman" pitchFamily="-72" charset="0"/>
                <a:ea typeface="ＭＳ Ｐゴシック" pitchFamily="-72" charset="-128"/>
              </a:rPr>
              <a:t>Specific References: </a:t>
            </a:r>
            <a:r>
              <a:rPr lang="en-US" smtClean="0">
                <a:latin typeface="Arial" pitchFamily="-72" charset="0"/>
                <a:ea typeface="ＭＳ Ｐゴシック" pitchFamily="-72" charset="-128"/>
              </a:rPr>
              <a:t>World Health Organization &amp; International Society for Prevention of Child Abuse and Neglect (2006). Preventing Child Maltreatment: a guide to taking action and generating evidence. [http://www.ispcan.org/resource/resmgr/docs/preventing_child_maltreatmen.pdf] Accessed August 23, 2011. </a:t>
            </a:r>
          </a:p>
          <a:p>
            <a:pPr eaLnBrk="1" hangingPunct="1"/>
            <a:endParaRPr lang="en-US" b="1" smtClean="0">
              <a:latin typeface="Times New Roman" pitchFamily="-72" charset="0"/>
              <a:ea typeface="ＭＳ Ｐゴシック" pitchFamily="-72" charset="-128"/>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Slide Image Placeholder 1"/>
          <p:cNvSpPr>
            <a:spLocks noGrp="1" noRot="1" noChangeAspect="1" noTextEdit="1"/>
          </p:cNvSpPr>
          <p:nvPr>
            <p:ph type="sldImg"/>
          </p:nvPr>
        </p:nvSpPr>
        <p:spPr>
          <a:ln/>
        </p:spPr>
      </p:sp>
      <p:sp>
        <p:nvSpPr>
          <p:cNvPr id="116738"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Complaints in the genital area can be bleeding, pain, discomfort, itchiness. General complaints include frequent abdominal pain or headache without a physical cause, or having new stool or urine incontinence. Frequent sore throats might be a sign of pharyngeal gonnorhea. </a:t>
            </a:r>
          </a:p>
          <a:p>
            <a:endParaRPr lang="en-CA"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a:t>
            </a:r>
            <a:r>
              <a:rPr lang="en-US" b="1" smtClean="0">
                <a:latin typeface="Arial" pitchFamily="-72" charset="0"/>
                <a:ea typeface="ＭＳ Ｐゴシック" pitchFamily="-72" charset="-128"/>
              </a:rPr>
              <a:t>Kellogg N,</a:t>
            </a:r>
            <a:r>
              <a:rPr lang="en-US" smtClean="0">
                <a:latin typeface="Arial" pitchFamily="-72" charset="0"/>
                <a:ea typeface="ＭＳ Ｐゴシック" pitchFamily="-72" charset="-128"/>
              </a:rPr>
              <a:t> American Academy of Pediatrics Committee on Child Abuse and Neglect. The evaluation of sexual abuse in children. </a:t>
            </a:r>
            <a:r>
              <a:rPr lang="en-US" i="1" smtClean="0">
                <a:latin typeface="Arial" pitchFamily="-72" charset="0"/>
                <a:ea typeface="ＭＳ Ｐゴシック" pitchFamily="-72" charset="-128"/>
              </a:rPr>
              <a:t>Pediatrics</a:t>
            </a:r>
            <a:r>
              <a:rPr lang="en-US" smtClean="0">
                <a:latin typeface="Arial" pitchFamily="-72" charset="0"/>
                <a:ea typeface="ＭＳ Ｐゴシック" pitchFamily="-72" charset="-128"/>
              </a:rPr>
              <a:t>. 2005;116(2):506-512. </a:t>
            </a:r>
            <a:r>
              <a:rPr lang="en-US" b="1" smtClean="0">
                <a:latin typeface="Arial" pitchFamily="-72" charset="0"/>
                <a:ea typeface="ＭＳ Ｐゴシック" pitchFamily="-72" charset="-128"/>
              </a:rPr>
              <a:t>Felzen, C. </a:t>
            </a:r>
            <a:r>
              <a:rPr lang="en-US" smtClean="0">
                <a:latin typeface="Arial" pitchFamily="-72" charset="0"/>
                <a:ea typeface="ＭＳ Ｐゴシック" pitchFamily="-72" charset="-128"/>
              </a:rPr>
              <a:t>Sexual Abuse in Children. </a:t>
            </a:r>
            <a:r>
              <a:rPr lang="en-US" i="1" smtClean="0">
                <a:latin typeface="Arial" pitchFamily="-72" charset="0"/>
                <a:ea typeface="ＭＳ Ｐゴシック" pitchFamily="-72" charset="-128"/>
              </a:rPr>
              <a:t>Pediatrics in Review. </a:t>
            </a:r>
            <a:r>
              <a:rPr lang="en-US" smtClean="0">
                <a:latin typeface="Arial" pitchFamily="-72" charset="0"/>
                <a:ea typeface="ＭＳ Ｐゴシック" pitchFamily="-72" charset="-128"/>
              </a:rPr>
              <a:t>2006; 27:17-27. </a:t>
            </a:r>
            <a:endParaRPr lang="en-US" b="1" smtClean="0">
              <a:latin typeface="Arial" pitchFamily="-72" charset="0"/>
              <a:ea typeface="ＭＳ Ｐゴシック" pitchFamily="-72" charset="-128"/>
            </a:endParaRPr>
          </a:p>
          <a:p>
            <a:endParaRPr lang="en-CA" smtClean="0">
              <a:latin typeface="Arial" pitchFamily="-72" charset="0"/>
              <a:ea typeface="ＭＳ Ｐゴシック" pitchFamily="-72" charset="-128"/>
            </a:endParaRPr>
          </a:p>
        </p:txBody>
      </p:sp>
      <p:sp>
        <p:nvSpPr>
          <p:cNvPr id="116739" name="Slide Number Placeholder 3"/>
          <p:cNvSpPr>
            <a:spLocks noGrp="1"/>
          </p:cNvSpPr>
          <p:nvPr>
            <p:ph type="sldNum" sz="quarter" idx="5"/>
          </p:nvPr>
        </p:nvSpPr>
        <p:spPr>
          <a:noFill/>
        </p:spPr>
        <p:txBody>
          <a:bodyPr/>
          <a:lstStyle/>
          <a:p>
            <a:fld id="{E97D4199-ECA8-4DD3-BCEC-F15FBE8BEF22}" type="slidenum">
              <a:rPr lang="en-US" smtClean="0">
                <a:latin typeface="Arial" pitchFamily="-72" charset="0"/>
                <a:ea typeface="ＭＳ Ｐゴシック" pitchFamily="-72" charset="-128"/>
                <a:cs typeface="ＭＳ Ｐゴシック" pitchFamily="-72" charset="-128"/>
              </a:rPr>
              <a:pPr/>
              <a:t>51</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Slide Image Placeholder 1"/>
          <p:cNvSpPr>
            <a:spLocks noGrp="1" noRot="1" noChangeAspect="1" noTextEdit="1"/>
          </p:cNvSpPr>
          <p:nvPr>
            <p:ph type="sldImg"/>
          </p:nvPr>
        </p:nvSpPr>
        <p:spPr>
          <a:ln/>
        </p:spPr>
      </p:sp>
      <p:sp>
        <p:nvSpPr>
          <p:cNvPr id="118786"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a:t>
            </a:r>
            <a:r>
              <a:rPr lang="en-CA" smtClean="0">
                <a:latin typeface="Arial" pitchFamily="-72" charset="0"/>
                <a:ea typeface="ＭＳ Ｐゴシック" pitchFamily="-72" charset="-128"/>
              </a:rPr>
              <a:t>: Talking about the abuse can be difficult for children. Be careful not to re-traumatize the child. It may be best if a professional interviewer does the interviewing. </a:t>
            </a:r>
          </a:p>
          <a:p>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a:t>
            </a:r>
            <a:r>
              <a:rPr lang="en-CA" smtClean="0">
                <a:latin typeface="Arial" pitchFamily="-72" charset="0"/>
                <a:ea typeface="ＭＳ Ｐゴシック" pitchFamily="-72" charset="-128"/>
              </a:rPr>
              <a:t>: </a:t>
            </a:r>
          </a:p>
          <a:p>
            <a:r>
              <a:rPr lang="en-US" b="1" smtClean="0">
                <a:latin typeface="Arial" pitchFamily="-72" charset="0"/>
                <a:ea typeface="ＭＳ Ｐゴシック" pitchFamily="-72" charset="-128"/>
              </a:rPr>
              <a:t>Kellogg N,</a:t>
            </a:r>
            <a:r>
              <a:rPr lang="en-US" smtClean="0">
                <a:latin typeface="Arial" pitchFamily="-72" charset="0"/>
                <a:ea typeface="ＭＳ Ｐゴシック" pitchFamily="-72" charset="-128"/>
              </a:rPr>
              <a:t> American Academy of Pediatrics Committee on Child Abuse and Neglect. The evaluation of sexual abuse in children. </a:t>
            </a:r>
            <a:r>
              <a:rPr lang="en-US" i="1" smtClean="0">
                <a:latin typeface="Arial" pitchFamily="-72" charset="0"/>
                <a:ea typeface="ＭＳ Ｐゴシック" pitchFamily="-72" charset="-128"/>
              </a:rPr>
              <a:t>Pediatrics</a:t>
            </a:r>
            <a:r>
              <a:rPr lang="en-US" smtClean="0">
                <a:latin typeface="Arial" pitchFamily="-72" charset="0"/>
                <a:ea typeface="ＭＳ Ｐゴシック" pitchFamily="-72" charset="-128"/>
              </a:rPr>
              <a:t>. 2005;116(2):506-512.</a:t>
            </a:r>
          </a:p>
          <a:p>
            <a:r>
              <a:rPr lang="en-US" b="1" smtClean="0">
                <a:latin typeface="Arial" pitchFamily="-72" charset="0"/>
                <a:ea typeface="ＭＳ Ｐゴシック" pitchFamily="-72" charset="-128"/>
              </a:rPr>
              <a:t>Aggarwal K</a:t>
            </a:r>
            <a:r>
              <a:rPr lang="en-US" smtClean="0">
                <a:latin typeface="Arial" pitchFamily="-72" charset="0"/>
                <a:ea typeface="ＭＳ Ｐゴシック" pitchFamily="-72" charset="-128"/>
              </a:rPr>
              <a:t>, Dalwai S, Galagali P, Mishra D, Prasad C, Thadhani A; Child Rights And Protection Program (CRPP) of Indian Academy of Pediatrics (IAP). Recommendations on recognition and response to child </a:t>
            </a:r>
          </a:p>
          <a:p>
            <a:endParaRPr lang="en-CA" smtClean="0">
              <a:latin typeface="Arial" pitchFamily="-72" charset="0"/>
              <a:ea typeface="ＭＳ Ｐゴシック" pitchFamily="-72" charset="-128"/>
            </a:endParaRPr>
          </a:p>
        </p:txBody>
      </p:sp>
      <p:sp>
        <p:nvSpPr>
          <p:cNvPr id="118787" name="Slide Number Placeholder 3"/>
          <p:cNvSpPr>
            <a:spLocks noGrp="1"/>
          </p:cNvSpPr>
          <p:nvPr>
            <p:ph type="sldNum" sz="quarter" idx="5"/>
          </p:nvPr>
        </p:nvSpPr>
        <p:spPr>
          <a:noFill/>
        </p:spPr>
        <p:txBody>
          <a:bodyPr/>
          <a:lstStyle/>
          <a:p>
            <a:fld id="{6D203C9C-BE8A-4A66-A30C-865C8BBE3988}" type="slidenum">
              <a:rPr lang="en-US" smtClean="0">
                <a:latin typeface="Arial" pitchFamily="-72" charset="0"/>
                <a:ea typeface="ＭＳ Ｐゴシック" pitchFamily="-72" charset="-128"/>
                <a:cs typeface="ＭＳ Ｐゴシック" pitchFamily="-72" charset="-128"/>
              </a:rPr>
              <a:pPr/>
              <a:t>52</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Slide Image Placeholder 1"/>
          <p:cNvSpPr>
            <a:spLocks noGrp="1" noRot="1" noChangeAspect="1" noTextEdit="1"/>
          </p:cNvSpPr>
          <p:nvPr>
            <p:ph type="sldImg"/>
          </p:nvPr>
        </p:nvSpPr>
        <p:spPr>
          <a:ln/>
        </p:spPr>
      </p:sp>
      <p:sp>
        <p:nvSpPr>
          <p:cNvPr id="120834"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A physical exam is considered “urgent” if  the alleged assault occurred within 72 hours or if there are injuries which require treatment. A “rape kit” should be done if within 72 hours of an alleged assault. If possible, you might consider consulting a specialist to do the exam. </a:t>
            </a:r>
          </a:p>
          <a:p>
            <a:r>
              <a:rPr lang="en-CA" smtClean="0">
                <a:latin typeface="Arial" pitchFamily="-72" charset="0"/>
                <a:ea typeface="ＭＳ Ｐゴシック" pitchFamily="-72" charset="-128"/>
              </a:rPr>
              <a:t>Ideally, a </a:t>
            </a:r>
            <a:r>
              <a:rPr lang="en-US" smtClean="0">
                <a:latin typeface="Arial" pitchFamily="-72" charset="0"/>
                <a:ea typeface="ＭＳ Ｐゴシック" pitchFamily="-72" charset="-128"/>
              </a:rPr>
              <a:t>supportive caregiver or parent is present for the exam, but it is best if the caregiver is not suspected to be the perpetrator. </a:t>
            </a:r>
          </a:p>
          <a:p>
            <a:r>
              <a:rPr lang="en-US" smtClean="0">
                <a:latin typeface="Arial" pitchFamily="-72" charset="0"/>
                <a:ea typeface="ＭＳ Ｐゴシック" pitchFamily="-72" charset="-128"/>
              </a:rPr>
              <a:t>The frog leg position is illustrated in this picture. </a:t>
            </a:r>
          </a:p>
          <a:p>
            <a:r>
              <a:rPr lang="en-US" smtClean="0">
                <a:latin typeface="Arial" pitchFamily="-72" charset="0"/>
                <a:ea typeface="ＭＳ Ｐゴシック" pitchFamily="-72" charset="-128"/>
              </a:rPr>
              <a:t>Adolescent girls who report penetration should have a bimanual examination and a speculum exam but an internal examination is usually not recommended for preadolescent girls.</a:t>
            </a:r>
          </a:p>
          <a:p>
            <a:endParaRPr lang="en-CA"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a:t>
            </a:r>
            <a:r>
              <a:rPr lang="en-US" b="1" smtClean="0">
                <a:latin typeface="Arial" pitchFamily="-72" charset="0"/>
                <a:ea typeface="ＭＳ Ｐゴシック" pitchFamily="-72" charset="-128"/>
              </a:rPr>
              <a:t>Kellogg N,</a:t>
            </a:r>
            <a:r>
              <a:rPr lang="en-US" smtClean="0">
                <a:latin typeface="Arial" pitchFamily="-72" charset="0"/>
                <a:ea typeface="ＭＳ Ｐゴシック" pitchFamily="-72" charset="-128"/>
              </a:rPr>
              <a:t> American Academy of Pediatrics Committee on Child Abuse and Neglect. The evaluation of sexual abuse in children. </a:t>
            </a:r>
            <a:r>
              <a:rPr lang="en-US" i="1" smtClean="0">
                <a:latin typeface="Arial" pitchFamily="-72" charset="0"/>
                <a:ea typeface="ＭＳ Ｐゴシック" pitchFamily="-72" charset="-128"/>
              </a:rPr>
              <a:t>Pediatrics</a:t>
            </a:r>
            <a:r>
              <a:rPr lang="en-US" smtClean="0">
                <a:latin typeface="Arial" pitchFamily="-72" charset="0"/>
                <a:ea typeface="ＭＳ Ｐゴシック" pitchFamily="-72" charset="-128"/>
              </a:rPr>
              <a:t>. 2005;116(2):506-512. </a:t>
            </a:r>
            <a:r>
              <a:rPr lang="en-US" b="1" smtClean="0">
                <a:latin typeface="Arial" pitchFamily="-72" charset="0"/>
                <a:ea typeface="ＭＳ Ｐゴシック" pitchFamily="-72" charset="-128"/>
              </a:rPr>
              <a:t>Felzen, C. </a:t>
            </a:r>
            <a:r>
              <a:rPr lang="en-US" smtClean="0">
                <a:latin typeface="Arial" pitchFamily="-72" charset="0"/>
                <a:ea typeface="ＭＳ Ｐゴシック" pitchFamily="-72" charset="-128"/>
              </a:rPr>
              <a:t>Sexual Abuse in Children. </a:t>
            </a:r>
            <a:r>
              <a:rPr lang="en-US" i="1" smtClean="0">
                <a:latin typeface="Arial" pitchFamily="-72" charset="0"/>
                <a:ea typeface="ＭＳ Ｐゴシック" pitchFamily="-72" charset="-128"/>
              </a:rPr>
              <a:t>Pediatrics in Review. </a:t>
            </a:r>
            <a:r>
              <a:rPr lang="en-US" smtClean="0">
                <a:latin typeface="Arial" pitchFamily="-72" charset="0"/>
                <a:ea typeface="ＭＳ Ｐゴシック" pitchFamily="-72" charset="-128"/>
              </a:rPr>
              <a:t>2006; 27:17-27.  [http://www.smj.ejnal.com/e-journal/word/picture/article/smj/218/Srinaree5.JPG] Accessed March 6, 2012</a:t>
            </a:r>
            <a:endParaRPr lang="en-US" b="1" smtClean="0">
              <a:latin typeface="Arial" pitchFamily="-72" charset="0"/>
              <a:ea typeface="ＭＳ Ｐゴシック" pitchFamily="-72" charset="-128"/>
            </a:endParaRPr>
          </a:p>
          <a:p>
            <a:endParaRPr lang="en-CA" smtClean="0">
              <a:latin typeface="Arial" pitchFamily="-72" charset="0"/>
              <a:ea typeface="ＭＳ Ｐゴシック" pitchFamily="-72" charset="-128"/>
            </a:endParaRPr>
          </a:p>
          <a:p>
            <a:endParaRPr lang="en-CA" smtClean="0">
              <a:latin typeface="Arial" pitchFamily="-72" charset="0"/>
              <a:ea typeface="ＭＳ Ｐゴシック" pitchFamily="-72" charset="-128"/>
            </a:endParaRPr>
          </a:p>
        </p:txBody>
      </p:sp>
      <p:sp>
        <p:nvSpPr>
          <p:cNvPr id="120835" name="Slide Number Placeholder 3"/>
          <p:cNvSpPr>
            <a:spLocks noGrp="1"/>
          </p:cNvSpPr>
          <p:nvPr>
            <p:ph type="sldNum" sz="quarter" idx="5"/>
          </p:nvPr>
        </p:nvSpPr>
        <p:spPr>
          <a:noFill/>
        </p:spPr>
        <p:txBody>
          <a:bodyPr/>
          <a:lstStyle/>
          <a:p>
            <a:fld id="{E9310674-A5AE-47BC-AFCA-255EAC11799A}" type="slidenum">
              <a:rPr lang="en-US" smtClean="0">
                <a:latin typeface="Arial" pitchFamily="-72" charset="0"/>
                <a:ea typeface="ＭＳ Ｐゴシック" pitchFamily="-72" charset="-128"/>
                <a:cs typeface="ＭＳ Ｐゴシック" pitchFamily="-72" charset="-128"/>
              </a:rPr>
              <a:pPr/>
              <a:t>53</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Slide Image Placeholder 1"/>
          <p:cNvSpPr>
            <a:spLocks noGrp="1" noRot="1" noChangeAspect="1" noTextEdit="1"/>
          </p:cNvSpPr>
          <p:nvPr>
            <p:ph type="sldImg"/>
          </p:nvPr>
        </p:nvSpPr>
        <p:spPr>
          <a:ln/>
        </p:spPr>
      </p:sp>
      <p:sp>
        <p:nvSpPr>
          <p:cNvPr id="122882"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Correct Answer: </a:t>
            </a:r>
            <a:r>
              <a:rPr lang="en-CA" smtClean="0">
                <a:latin typeface="Arial" pitchFamily="-72" charset="0"/>
                <a:ea typeface="ＭＳ Ｐゴシック" pitchFamily="-72" charset="-128"/>
              </a:rPr>
              <a:t>normal exam, the other findings may be present but only rarely. Even after penetration, there may be no changes seen in the hymen. </a:t>
            </a:r>
          </a:p>
          <a:p>
            <a:endParaRPr lang="en-CA" smtClean="0">
              <a:latin typeface="Arial" pitchFamily="-72" charset="0"/>
              <a:ea typeface="ＭＳ Ｐゴシック" pitchFamily="-72" charset="-128"/>
            </a:endParaRPr>
          </a:p>
          <a:p>
            <a:r>
              <a:rPr lang="en-US" b="1" smtClean="0">
                <a:latin typeface="Arial" pitchFamily="-72" charset="0"/>
                <a:ea typeface="ＭＳ Ｐゴシック" pitchFamily="-72" charset="-128"/>
              </a:rPr>
              <a:t>Specific Reference: </a:t>
            </a:r>
            <a:r>
              <a:rPr lang="pt-BR" b="1" smtClean="0">
                <a:latin typeface="Arial" pitchFamily="-72" charset="0"/>
                <a:ea typeface="ＭＳ Ｐゴシック" pitchFamily="-72" charset="-128"/>
              </a:rPr>
              <a:t>Heger A et al. </a:t>
            </a:r>
            <a:r>
              <a:rPr lang="en-US" smtClean="0">
                <a:latin typeface="Arial" pitchFamily="-72" charset="0"/>
                <a:ea typeface="ＭＳ Ｐゴシック" pitchFamily="-72" charset="-128"/>
              </a:rPr>
              <a:t>Children referred for possible sexual abuse: medical findings in 2384 children. </a:t>
            </a:r>
            <a:r>
              <a:rPr lang="en-US" i="1" smtClean="0">
                <a:latin typeface="Arial" pitchFamily="-72" charset="0"/>
                <a:ea typeface="ＭＳ Ｐゴシック" pitchFamily="-72" charset="-128"/>
              </a:rPr>
              <a:t>Child Abuse &amp; Neglect</a:t>
            </a:r>
            <a:r>
              <a:rPr lang="en-US" smtClean="0">
                <a:latin typeface="Arial" pitchFamily="-72" charset="0"/>
                <a:ea typeface="ＭＳ Ｐゴシック" pitchFamily="-72" charset="-128"/>
              </a:rPr>
              <a:t>. 2002;26(6-7):645.</a:t>
            </a:r>
          </a:p>
          <a:p>
            <a:endParaRPr lang="en-US" smtClean="0">
              <a:latin typeface="Arial" pitchFamily="-72" charset="0"/>
              <a:ea typeface="ＭＳ Ｐゴシック" pitchFamily="-72" charset="-128"/>
            </a:endParaRPr>
          </a:p>
        </p:txBody>
      </p:sp>
      <p:sp>
        <p:nvSpPr>
          <p:cNvPr id="122883" name="Slide Number Placeholder 3"/>
          <p:cNvSpPr>
            <a:spLocks noGrp="1"/>
          </p:cNvSpPr>
          <p:nvPr>
            <p:ph type="sldNum" sz="quarter" idx="5"/>
          </p:nvPr>
        </p:nvSpPr>
        <p:spPr>
          <a:noFill/>
        </p:spPr>
        <p:txBody>
          <a:bodyPr/>
          <a:lstStyle/>
          <a:p>
            <a:fld id="{6DC6FB86-7CFF-452C-BAD8-772418A42C05}" type="slidenum">
              <a:rPr lang="en-US" smtClean="0">
                <a:latin typeface="Arial" pitchFamily="-72" charset="0"/>
                <a:ea typeface="ＭＳ Ｐゴシック" pitchFamily="-72" charset="-128"/>
                <a:cs typeface="ＭＳ Ｐゴシック" pitchFamily="-72" charset="-128"/>
              </a:rPr>
              <a:pPr/>
              <a:t>54</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Slide Image Placeholder 1"/>
          <p:cNvSpPr>
            <a:spLocks noGrp="1" noRot="1" noChangeAspect="1"/>
          </p:cNvSpPr>
          <p:nvPr>
            <p:ph type="sldImg"/>
          </p:nvPr>
        </p:nvSpPr>
        <p:spPr>
          <a:ln/>
        </p:spPr>
      </p:sp>
      <p:sp>
        <p:nvSpPr>
          <p:cNvPr id="124930" name="Notes Placeholder 2"/>
          <p:cNvSpPr>
            <a:spLocks noGrp="1"/>
          </p:cNvSpPr>
          <p:nvPr>
            <p:ph type="body" idx="1"/>
          </p:nvPr>
        </p:nvSpPr>
        <p:spPr>
          <a:noFill/>
          <a:ln/>
        </p:spPr>
        <p:txBody>
          <a:bodyPr/>
          <a:lstStyle/>
          <a:p>
            <a:r>
              <a:rPr lang="en-US" b="1" smtClean="0">
                <a:latin typeface="Arial" pitchFamily="-72" charset="0"/>
                <a:ea typeface="ＭＳ Ｐゴシック" pitchFamily="-72" charset="-128"/>
              </a:rPr>
              <a:t>Note: </a:t>
            </a:r>
            <a:r>
              <a:rPr lang="en-US" smtClean="0">
                <a:latin typeface="Arial" pitchFamily="-72" charset="0"/>
                <a:ea typeface="ＭＳ Ｐゴシック" pitchFamily="-72" charset="-128"/>
              </a:rPr>
              <a:t>the hymen can have different shapes, the size of the hymenal opening is variable</a:t>
            </a:r>
          </a:p>
          <a:p>
            <a:endParaRPr lang="en-US" smtClean="0">
              <a:latin typeface="Arial" pitchFamily="-72" charset="0"/>
              <a:ea typeface="ＭＳ Ｐゴシック" pitchFamily="-72" charset="-128"/>
            </a:endParaRPr>
          </a:p>
          <a:p>
            <a:r>
              <a:rPr lang="en-US" b="1" smtClean="0">
                <a:latin typeface="Arial" pitchFamily="-72" charset="0"/>
                <a:ea typeface="ＭＳ Ｐゴシック" pitchFamily="-72" charset="-128"/>
              </a:rPr>
              <a:t>Specific Reference</a:t>
            </a:r>
            <a:r>
              <a:rPr lang="en-US" smtClean="0">
                <a:latin typeface="Arial" pitchFamily="-72" charset="0"/>
                <a:ea typeface="ＭＳ Ｐゴシック" pitchFamily="-72" charset="-128"/>
              </a:rPr>
              <a:t>:[www.pediatriccareonline.org] Accessed February 7, 2012</a:t>
            </a:r>
          </a:p>
        </p:txBody>
      </p:sp>
      <p:sp>
        <p:nvSpPr>
          <p:cNvPr id="124931" name="Slide Number Placeholder 3"/>
          <p:cNvSpPr>
            <a:spLocks noGrp="1"/>
          </p:cNvSpPr>
          <p:nvPr>
            <p:ph type="sldNum" sz="quarter" idx="5"/>
          </p:nvPr>
        </p:nvSpPr>
        <p:spPr>
          <a:noFill/>
        </p:spPr>
        <p:txBody>
          <a:bodyPr/>
          <a:lstStyle/>
          <a:p>
            <a:fld id="{7037B14D-953D-4442-A7AD-0E1BB01A4AAD}" type="slidenum">
              <a:rPr lang="en-US" smtClean="0">
                <a:latin typeface="Arial" pitchFamily="-72" charset="0"/>
                <a:ea typeface="ＭＳ Ｐゴシック" pitchFamily="-72" charset="-128"/>
                <a:cs typeface="ＭＳ Ｐゴシック" pitchFamily="-72" charset="-128"/>
              </a:rPr>
              <a:pPr/>
              <a:t>55</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Slide Image Placeholder 1"/>
          <p:cNvSpPr>
            <a:spLocks noGrp="1" noRot="1" noChangeAspect="1" noTextEdit="1"/>
          </p:cNvSpPr>
          <p:nvPr>
            <p:ph type="sldImg"/>
          </p:nvPr>
        </p:nvSpPr>
        <p:spPr>
          <a:ln/>
        </p:spPr>
      </p:sp>
      <p:sp>
        <p:nvSpPr>
          <p:cNvPr id="126978"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Although these are concerning findings they also may be present in children who have not been abused but who have undergone accidental injury. When examining a girl’ s hymen, it is important to be aware of the normal variations that may be found, such as notches or clefts.</a:t>
            </a:r>
          </a:p>
          <a:p>
            <a:endParaRPr lang="en-CA"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References: </a:t>
            </a:r>
            <a:r>
              <a:rPr lang="en-US" b="1" smtClean="0">
                <a:latin typeface="Arial" pitchFamily="-72" charset="0"/>
                <a:ea typeface="ＭＳ Ｐゴシック" pitchFamily="-72" charset="-128"/>
              </a:rPr>
              <a:t>Kellogg N,</a:t>
            </a:r>
            <a:r>
              <a:rPr lang="en-US" smtClean="0">
                <a:latin typeface="Arial" pitchFamily="-72" charset="0"/>
                <a:ea typeface="ＭＳ Ｐゴシック" pitchFamily="-72" charset="-128"/>
              </a:rPr>
              <a:t> American Academy of Pediatrics Committee on Child Abuse and Neglect. The evaluation of sexual abuse in children. </a:t>
            </a:r>
            <a:r>
              <a:rPr lang="en-US" i="1" smtClean="0">
                <a:latin typeface="Arial" pitchFamily="-72" charset="0"/>
                <a:ea typeface="ＭＳ Ｐゴシック" pitchFamily="-72" charset="-128"/>
              </a:rPr>
              <a:t>Pediatrics</a:t>
            </a:r>
            <a:r>
              <a:rPr lang="en-US" smtClean="0">
                <a:latin typeface="Arial" pitchFamily="-72" charset="0"/>
                <a:ea typeface="ＭＳ Ｐゴシック" pitchFamily="-72" charset="-128"/>
              </a:rPr>
              <a:t>. 2005;116(2):506-512. </a:t>
            </a:r>
            <a:endParaRPr lang="en-CA" smtClean="0">
              <a:latin typeface="Arial" pitchFamily="-72" charset="0"/>
              <a:ea typeface="ＭＳ Ｐゴシック" pitchFamily="-72" charset="-128"/>
            </a:endParaRPr>
          </a:p>
        </p:txBody>
      </p:sp>
      <p:sp>
        <p:nvSpPr>
          <p:cNvPr id="126979" name="Slide Number Placeholder 3"/>
          <p:cNvSpPr>
            <a:spLocks noGrp="1"/>
          </p:cNvSpPr>
          <p:nvPr>
            <p:ph type="sldNum" sz="quarter" idx="5"/>
          </p:nvPr>
        </p:nvSpPr>
        <p:spPr>
          <a:noFill/>
        </p:spPr>
        <p:txBody>
          <a:bodyPr/>
          <a:lstStyle/>
          <a:p>
            <a:fld id="{F53C43BD-7299-4A34-B707-8DB92285D3C8}" type="slidenum">
              <a:rPr lang="en-US" smtClean="0">
                <a:latin typeface="Arial" pitchFamily="-72" charset="0"/>
                <a:ea typeface="ＭＳ Ｐゴシック" pitchFamily="-72" charset="-128"/>
                <a:cs typeface="ＭＳ Ｐゴシック" pitchFamily="-72" charset="-128"/>
              </a:rPr>
              <a:pPr/>
              <a:t>56</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Slide Image Placeholder 1"/>
          <p:cNvSpPr>
            <a:spLocks noGrp="1" noRot="1" noChangeAspect="1"/>
          </p:cNvSpPr>
          <p:nvPr>
            <p:ph type="sldImg"/>
          </p:nvPr>
        </p:nvSpPr>
        <p:spPr>
          <a:ln/>
        </p:spPr>
      </p:sp>
      <p:sp>
        <p:nvSpPr>
          <p:cNvPr id="129026" name="Notes Placeholder 2"/>
          <p:cNvSpPr>
            <a:spLocks noGrp="1"/>
          </p:cNvSpPr>
          <p:nvPr>
            <p:ph type="body" idx="1"/>
          </p:nvPr>
        </p:nvSpPr>
        <p:spPr>
          <a:noFill/>
          <a:ln/>
        </p:spPr>
        <p:txBody>
          <a:bodyPr/>
          <a:lstStyle/>
          <a:p>
            <a:r>
              <a:rPr lang="en-US" b="1" smtClean="0">
                <a:latin typeface="Arial" pitchFamily="-72" charset="0"/>
                <a:ea typeface="ＭＳ Ｐゴシック" pitchFamily="-72" charset="-128"/>
              </a:rPr>
              <a:t>Note: </a:t>
            </a:r>
            <a:r>
              <a:rPr lang="en-US" smtClean="0">
                <a:latin typeface="Arial" pitchFamily="-72" charset="0"/>
                <a:ea typeface="ＭＳ Ｐゴシック" pitchFamily="-72" charset="-128"/>
              </a:rPr>
              <a:t>acute transection of hymen, it suggests trauma but this can be trauma from sexual abuse or an accidental trauma such as a straddle injury. A straddle injury can occur if an individual falls on something between their legs. </a:t>
            </a:r>
          </a:p>
          <a:p>
            <a:endParaRPr lang="en-US" smtClean="0">
              <a:latin typeface="Arial" pitchFamily="-72" charset="0"/>
              <a:ea typeface="ＭＳ Ｐゴシック" pitchFamily="-72" charset="-128"/>
            </a:endParaRPr>
          </a:p>
          <a:p>
            <a:r>
              <a:rPr lang="en-US" b="1" smtClean="0">
                <a:latin typeface="Arial" pitchFamily="-72" charset="0"/>
                <a:ea typeface="ＭＳ Ｐゴシック" pitchFamily="-72" charset="-128"/>
              </a:rPr>
              <a:t>Specific Reference:</a:t>
            </a:r>
            <a:r>
              <a:rPr lang="en-US" smtClean="0">
                <a:latin typeface="Arial" pitchFamily="-72" charset="0"/>
                <a:ea typeface="ＭＳ Ｐゴシック" pitchFamily="-72" charset="-128"/>
              </a:rPr>
              <a:t>[www.pediatriccareonline.org] Accessed February 7, 2012</a:t>
            </a:r>
          </a:p>
        </p:txBody>
      </p:sp>
      <p:sp>
        <p:nvSpPr>
          <p:cNvPr id="129027" name="Slide Number Placeholder 3"/>
          <p:cNvSpPr>
            <a:spLocks noGrp="1"/>
          </p:cNvSpPr>
          <p:nvPr>
            <p:ph type="sldNum" sz="quarter" idx="5"/>
          </p:nvPr>
        </p:nvSpPr>
        <p:spPr>
          <a:noFill/>
        </p:spPr>
        <p:txBody>
          <a:bodyPr/>
          <a:lstStyle/>
          <a:p>
            <a:fld id="{A745734F-EB9E-4424-A2E7-DAF4ADD4FA4B}" type="slidenum">
              <a:rPr lang="en-US" smtClean="0">
                <a:latin typeface="Arial" pitchFamily="-72" charset="0"/>
                <a:ea typeface="ＭＳ Ｐゴシック" pitchFamily="-72" charset="-128"/>
                <a:cs typeface="ＭＳ Ｐゴシック" pitchFamily="-72" charset="-128"/>
              </a:rPr>
              <a:pPr/>
              <a:t>57</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Slide Image Placeholder 1"/>
          <p:cNvSpPr>
            <a:spLocks noGrp="1" noRot="1" noChangeAspect="1" noTextEdit="1"/>
          </p:cNvSpPr>
          <p:nvPr>
            <p:ph type="sldImg"/>
          </p:nvPr>
        </p:nvSpPr>
        <p:spPr>
          <a:ln/>
        </p:spPr>
      </p:sp>
      <p:sp>
        <p:nvSpPr>
          <p:cNvPr id="131074" name="Notes Placeholder 2"/>
          <p:cNvSpPr>
            <a:spLocks noGrp="1"/>
          </p:cNvSpPr>
          <p:nvPr>
            <p:ph type="body" idx="1"/>
          </p:nvPr>
        </p:nvSpPr>
        <p:spPr>
          <a:noFill/>
          <a:ln/>
        </p:spPr>
        <p:txBody>
          <a:bodyPr/>
          <a:lstStyle/>
          <a:p>
            <a:r>
              <a:rPr lang="en-US" b="1" smtClean="0">
                <a:latin typeface="Arial" pitchFamily="-72" charset="0"/>
                <a:ea typeface="ＭＳ Ｐゴシック" pitchFamily="-72" charset="-128"/>
              </a:rPr>
              <a:t>Note: </a:t>
            </a:r>
            <a:r>
              <a:rPr lang="en-US" smtClean="0">
                <a:latin typeface="Arial" pitchFamily="-72" charset="0"/>
                <a:ea typeface="ＭＳ Ｐゴシック" pitchFamily="-72" charset="-128"/>
              </a:rPr>
              <a:t>Please note that vulvovaginitis is the most common reason for painful urination and vulvar complaints in the child </a:t>
            </a:r>
          </a:p>
          <a:p>
            <a:endParaRPr lang="en-US" smtClean="0">
              <a:latin typeface="Arial" pitchFamily="-72" charset="0"/>
              <a:ea typeface="ＭＳ Ｐゴシック" pitchFamily="-72" charset="-128"/>
            </a:endParaRPr>
          </a:p>
          <a:p>
            <a:r>
              <a:rPr lang="en-US" b="1" smtClean="0">
                <a:latin typeface="Arial" pitchFamily="-72" charset="0"/>
                <a:ea typeface="ＭＳ Ｐゴシック" pitchFamily="-72" charset="-128"/>
              </a:rPr>
              <a:t>Specific Reference: Adams, JA.</a:t>
            </a:r>
            <a:r>
              <a:rPr lang="en-US" smtClean="0">
                <a:latin typeface="Arial" pitchFamily="-72" charset="0"/>
                <a:ea typeface="ＭＳ Ｐゴシック" pitchFamily="-72" charset="-128"/>
              </a:rPr>
              <a:t> Medical evaluation of suspected child sexual abuse. </a:t>
            </a:r>
            <a:r>
              <a:rPr lang="en-US" i="1" smtClean="0">
                <a:latin typeface="Arial" pitchFamily="-72" charset="0"/>
                <a:ea typeface="ＭＳ Ｐゴシック" pitchFamily="-72" charset="-128"/>
              </a:rPr>
              <a:t>Journal of Pediatric and Adolescent Gynecology.</a:t>
            </a:r>
            <a:r>
              <a:rPr lang="en-US" smtClean="0">
                <a:latin typeface="Arial" pitchFamily="-72" charset="0"/>
                <a:ea typeface="ＭＳ Ｐゴシック" pitchFamily="-72" charset="-128"/>
              </a:rPr>
              <a:t> 2004; 17:191.</a:t>
            </a:r>
            <a:endParaRPr lang="en-CA" smtClean="0">
              <a:latin typeface="Arial" pitchFamily="-72" charset="0"/>
              <a:ea typeface="ＭＳ Ｐゴシック" pitchFamily="-72" charset="-128"/>
            </a:endParaRPr>
          </a:p>
        </p:txBody>
      </p:sp>
      <p:sp>
        <p:nvSpPr>
          <p:cNvPr id="131075" name="Slide Number Placeholder 3"/>
          <p:cNvSpPr>
            <a:spLocks noGrp="1"/>
          </p:cNvSpPr>
          <p:nvPr>
            <p:ph type="sldNum" sz="quarter" idx="5"/>
          </p:nvPr>
        </p:nvSpPr>
        <p:spPr>
          <a:noFill/>
        </p:spPr>
        <p:txBody>
          <a:bodyPr/>
          <a:lstStyle/>
          <a:p>
            <a:fld id="{1A524ADB-A42A-4D60-BB9E-83BF55AF85A0}" type="slidenum">
              <a:rPr lang="en-US" smtClean="0">
                <a:latin typeface="Arial" pitchFamily="-72" charset="0"/>
                <a:ea typeface="ＭＳ Ｐゴシック" pitchFamily="-72" charset="-128"/>
                <a:cs typeface="ＭＳ Ｐゴシック" pitchFamily="-72" charset="-128"/>
              </a:rPr>
              <a:pPr/>
              <a:t>58</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Slide Image Placeholder 1"/>
          <p:cNvSpPr>
            <a:spLocks noGrp="1" noRot="1" noChangeAspect="1" noTextEdit="1"/>
          </p:cNvSpPr>
          <p:nvPr>
            <p:ph type="sldImg"/>
          </p:nvPr>
        </p:nvSpPr>
        <p:spPr>
          <a:ln/>
        </p:spPr>
      </p:sp>
      <p:sp>
        <p:nvSpPr>
          <p:cNvPr id="133122"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Correct answer: </a:t>
            </a:r>
            <a:r>
              <a:rPr lang="en-CA" smtClean="0">
                <a:latin typeface="Arial" pitchFamily="-72" charset="0"/>
                <a:ea typeface="ＭＳ Ｐゴシック" pitchFamily="-72" charset="-128"/>
              </a:rPr>
              <a:t>Genital chlamydia, gonorrhea, trichomonas vaginalis, HIV and syphilis infections are considered diagnostic for sexual abuse except for cases of perinatal transmission. Although the other infections can also be caused by abuse, they are less suggestive of abuse. Hepatitis B can be caused by vertical transmission or contact with blood. Genital scabies and gardnerella vaginalis can spread through non-sexual contact. </a:t>
            </a:r>
          </a:p>
          <a:p>
            <a:endParaRPr lang="en-CA"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a:t>
            </a:r>
            <a:r>
              <a:rPr lang="en-CA" smtClean="0">
                <a:latin typeface="Arial" pitchFamily="-72" charset="0"/>
                <a:ea typeface="ＭＳ Ｐゴシック" pitchFamily="-72" charset="-128"/>
              </a:rPr>
              <a:t>American Academy of Pediatrics. Red Book: 2009 Report of the Committee on Infectious Diseases; </a:t>
            </a:r>
            <a:r>
              <a:rPr lang="en-CA" b="1" smtClean="0">
                <a:latin typeface="Arial" pitchFamily="-72" charset="0"/>
                <a:ea typeface="ＭＳ Ｐゴシック" pitchFamily="-72" charset="-128"/>
              </a:rPr>
              <a:t>Adams, J. </a:t>
            </a:r>
            <a:r>
              <a:rPr lang="en-CA" smtClean="0">
                <a:latin typeface="Arial" pitchFamily="-72" charset="0"/>
                <a:ea typeface="ＭＳ Ｐゴシック" pitchFamily="-72" charset="-128"/>
              </a:rPr>
              <a:t>Medical Evaluation of Suspected Child Sexual Abuse: 2011 Update. </a:t>
            </a:r>
            <a:r>
              <a:rPr lang="en-CA" i="1" smtClean="0">
                <a:latin typeface="Arial" pitchFamily="-72" charset="0"/>
                <a:ea typeface="ＭＳ Ｐゴシック" pitchFamily="-72" charset="-128"/>
              </a:rPr>
              <a:t>Journal of Child Sexual Abuse</a:t>
            </a:r>
            <a:r>
              <a:rPr lang="en-CA" smtClean="0">
                <a:latin typeface="Arial" pitchFamily="-72" charset="0"/>
                <a:ea typeface="ＭＳ Ｐゴシック" pitchFamily="-72" charset="-128"/>
              </a:rPr>
              <a:t>; 2011: 20: 588-605.</a:t>
            </a:r>
          </a:p>
        </p:txBody>
      </p:sp>
      <p:sp>
        <p:nvSpPr>
          <p:cNvPr id="133123" name="Slide Number Placeholder 3"/>
          <p:cNvSpPr>
            <a:spLocks noGrp="1"/>
          </p:cNvSpPr>
          <p:nvPr>
            <p:ph type="sldNum" sz="quarter" idx="5"/>
          </p:nvPr>
        </p:nvSpPr>
        <p:spPr>
          <a:noFill/>
        </p:spPr>
        <p:txBody>
          <a:bodyPr/>
          <a:lstStyle/>
          <a:p>
            <a:fld id="{91F95F44-9F39-492E-900F-C3D99443B2AE}" type="slidenum">
              <a:rPr lang="en-US" smtClean="0">
                <a:latin typeface="Arial" pitchFamily="-72" charset="0"/>
                <a:ea typeface="ＭＳ Ｐゴシック" pitchFamily="-72" charset="-128"/>
                <a:cs typeface="ＭＳ Ｐゴシック" pitchFamily="-72" charset="-128"/>
              </a:rPr>
              <a:pPr/>
              <a:t>59</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Slide Image Placeholder 1"/>
          <p:cNvSpPr>
            <a:spLocks noGrp="1" noRot="1" noChangeAspect="1" noTextEdit="1"/>
          </p:cNvSpPr>
          <p:nvPr>
            <p:ph type="sldImg"/>
          </p:nvPr>
        </p:nvSpPr>
        <p:spPr>
          <a:ln/>
        </p:spPr>
      </p:sp>
      <p:sp>
        <p:nvSpPr>
          <p:cNvPr id="135170"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a:t>
            </a:r>
            <a:r>
              <a:rPr lang="en-CA" smtClean="0">
                <a:latin typeface="Arial" pitchFamily="-72" charset="0"/>
                <a:ea typeface="ＭＳ Ｐゴシック" pitchFamily="-72" charset="-128"/>
              </a:rPr>
              <a:t> In cases where penetration or genital contact has occurred, you should test children for STIs. You should also consider treating them even before getting the results, especially in the case of postpubertal children. For postpubteral girls, you should give them a pregnancy test and emergency contraception, if it has been less than 5 days since the assault. If the assault occurred in the previous 72 hours and there is a high chance of exposure to HIV infection, you should consider offering one month of HIV medications to prevent infection.</a:t>
            </a:r>
          </a:p>
          <a:p>
            <a:endParaRPr lang="en-CA"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a:t>
            </a:r>
            <a:r>
              <a:rPr lang="en-CA" smtClean="0">
                <a:latin typeface="Arial" pitchFamily="-72" charset="0"/>
                <a:ea typeface="ＭＳ Ｐゴシック" pitchFamily="-72" charset="-128"/>
              </a:rPr>
              <a:t> American Academy of Pediatrics. Red Book: 2009 Report of the Committee on Infectious Diseases. </a:t>
            </a:r>
          </a:p>
          <a:p>
            <a:endParaRPr lang="en-CA" smtClean="0">
              <a:latin typeface="Arial" pitchFamily="-72" charset="0"/>
              <a:ea typeface="ＭＳ Ｐゴシック" pitchFamily="-72" charset="-128"/>
            </a:endParaRPr>
          </a:p>
        </p:txBody>
      </p:sp>
      <p:sp>
        <p:nvSpPr>
          <p:cNvPr id="135171" name="Slide Number Placeholder 3"/>
          <p:cNvSpPr>
            <a:spLocks noGrp="1"/>
          </p:cNvSpPr>
          <p:nvPr>
            <p:ph type="sldNum" sz="quarter" idx="5"/>
          </p:nvPr>
        </p:nvSpPr>
        <p:spPr>
          <a:noFill/>
        </p:spPr>
        <p:txBody>
          <a:bodyPr/>
          <a:lstStyle/>
          <a:p>
            <a:fld id="{1F6958D1-FC3C-4805-80AE-1F989C58EBF4}" type="slidenum">
              <a:rPr lang="en-US" smtClean="0">
                <a:latin typeface="Arial" pitchFamily="-72" charset="0"/>
                <a:ea typeface="ＭＳ Ｐゴシック" pitchFamily="-72" charset="-128"/>
                <a:cs typeface="ＭＳ Ｐゴシック" pitchFamily="-72" charset="-128"/>
              </a:rPr>
              <a:pPr/>
              <a:t>60</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a:ln/>
        </p:spPr>
      </p:sp>
      <p:sp>
        <p:nvSpPr>
          <p:cNvPr id="26626" name="Notes Placeholder 2"/>
          <p:cNvSpPr>
            <a:spLocks noGrp="1"/>
          </p:cNvSpPr>
          <p:nvPr>
            <p:ph type="body" idx="1"/>
          </p:nvPr>
        </p:nvSpPr>
        <p:spPr>
          <a:noFill/>
          <a:ln/>
        </p:spPr>
        <p:txBody>
          <a:bodyPr/>
          <a:lstStyle/>
          <a:p>
            <a:r>
              <a:rPr lang="en-US" b="1" smtClean="0">
                <a:latin typeface="Times New Roman" pitchFamily="-72" charset="0"/>
                <a:ea typeface="ＭＳ Ｐゴシック" pitchFamily="-72" charset="-128"/>
              </a:rPr>
              <a:t>Editors Note:</a:t>
            </a:r>
            <a:r>
              <a:rPr lang="en-US" smtClean="0">
                <a:latin typeface="Times New Roman" pitchFamily="-72" charset="0"/>
                <a:ea typeface="ＭＳ Ｐゴシック" pitchFamily="-72" charset="-128"/>
              </a:rPr>
              <a:t> Here again one must differentiate between neglect vs. poverty causing social situations in which the above occur. It is important to note the bond between caregiver and child and help to improve the underlying social circumstances of families to improve child health.</a:t>
            </a:r>
          </a:p>
          <a:p>
            <a:endParaRPr lang="en-US" b="1" smtClean="0">
              <a:latin typeface="Times New Roman" pitchFamily="-72" charset="0"/>
              <a:ea typeface="ＭＳ Ｐゴシック" pitchFamily="-72" charset="-128"/>
            </a:endParaRPr>
          </a:p>
          <a:p>
            <a:r>
              <a:rPr lang="en-US" b="1" smtClean="0">
                <a:latin typeface="Times New Roman" pitchFamily="-72" charset="0"/>
                <a:ea typeface="ＭＳ Ｐゴシック" pitchFamily="-72" charset="-128"/>
              </a:rPr>
              <a:t>Specific References: </a:t>
            </a:r>
            <a:r>
              <a:rPr lang="en-US" smtClean="0">
                <a:latin typeface="Arial" pitchFamily="-72" charset="0"/>
                <a:ea typeface="ＭＳ Ｐゴシック" pitchFamily="-72" charset="-128"/>
              </a:rPr>
              <a:t>World Health Organization &amp; International Society for Prevention of Child Abuse and Neglect (2006). Preventing Child Maltreatment: a guide to taking action and generating evidence. [http://www.ispcan.org/resource/resmgr/docs/preventing_child_maltreatmen.pdf] Accessed August 23, 2011. </a:t>
            </a:r>
          </a:p>
          <a:p>
            <a:endParaRPr lang="en-CA" smtClean="0">
              <a:latin typeface="Arial" pitchFamily="-72" charset="0"/>
              <a:ea typeface="ＭＳ Ｐゴシック" pitchFamily="-72" charset="-128"/>
            </a:endParaRPr>
          </a:p>
        </p:txBody>
      </p:sp>
      <p:sp>
        <p:nvSpPr>
          <p:cNvPr id="26627" name="Slide Number Placeholder 3"/>
          <p:cNvSpPr>
            <a:spLocks noGrp="1"/>
          </p:cNvSpPr>
          <p:nvPr>
            <p:ph type="sldNum" sz="quarter" idx="5"/>
          </p:nvPr>
        </p:nvSpPr>
        <p:spPr>
          <a:noFill/>
        </p:spPr>
        <p:txBody>
          <a:bodyPr/>
          <a:lstStyle/>
          <a:p>
            <a:fld id="{E13CB62A-CBF8-45C0-921F-F3EFBD5F54C6}" type="slidenum">
              <a:rPr lang="en-US" smtClean="0">
                <a:latin typeface="Arial" pitchFamily="-72" charset="0"/>
                <a:ea typeface="ＭＳ Ｐゴシック" pitchFamily="-72" charset="-128"/>
                <a:cs typeface="ＭＳ Ｐゴシック" pitchFamily="-72" charset="-128"/>
              </a:rPr>
              <a:pPr/>
              <a:t>7</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1031"/>
          <p:cNvSpPr>
            <a:spLocks noGrp="1" noChangeArrowheads="1"/>
          </p:cNvSpPr>
          <p:nvPr>
            <p:ph type="sldNum" sz="quarter" idx="5"/>
          </p:nvPr>
        </p:nvSpPr>
        <p:spPr>
          <a:noFill/>
        </p:spPr>
        <p:txBody>
          <a:bodyPr/>
          <a:lstStyle/>
          <a:p>
            <a:fld id="{CF2DC50C-A120-4318-8390-56A036535903}" type="slidenum">
              <a:rPr lang="en-US" smtClean="0">
                <a:latin typeface="Arial" pitchFamily="-72" charset="0"/>
                <a:ea typeface="ＭＳ Ｐゴシック" pitchFamily="-72" charset="-128"/>
                <a:cs typeface="ＭＳ Ｐゴシック" pitchFamily="-72" charset="-128"/>
              </a:rPr>
              <a:pPr/>
              <a:t>61</a:t>
            </a:fld>
            <a:endParaRPr lang="en-US" smtClean="0">
              <a:latin typeface="Arial" pitchFamily="-72" charset="0"/>
              <a:ea typeface="ＭＳ Ｐゴシック" pitchFamily="-72" charset="-128"/>
              <a:cs typeface="ＭＳ Ｐゴシック" pitchFamily="-72" charset="-128"/>
            </a:endParaRPr>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a:noFill/>
          <a:ln/>
        </p:spPr>
        <p:txBody>
          <a:bodyPr/>
          <a:lstStyle/>
          <a:p>
            <a:r>
              <a:rPr lang="en-US" b="1" smtClean="0">
                <a:latin typeface="Times New Roman" pitchFamily="-72" charset="0"/>
                <a:ea typeface="ＭＳ Ｐゴシック" pitchFamily="-72" charset="-128"/>
              </a:rPr>
              <a:t>Note: </a:t>
            </a:r>
            <a:r>
              <a:rPr lang="en-US" smtClean="0">
                <a:latin typeface="Times New Roman" pitchFamily="-72" charset="0"/>
                <a:ea typeface="ＭＳ Ｐゴシック" pitchFamily="-72" charset="-128"/>
              </a:rPr>
              <a:t>consider whether the child may need referral for support services or counseling </a:t>
            </a:r>
          </a:p>
          <a:p>
            <a:endParaRPr lang="en-US" b="1" smtClean="0">
              <a:latin typeface="Times New Roman" pitchFamily="-72" charset="0"/>
              <a:ea typeface="ＭＳ Ｐゴシック" pitchFamily="-72" charset="-128"/>
            </a:endParaRPr>
          </a:p>
          <a:p>
            <a:r>
              <a:rPr lang="en-US" b="1" smtClean="0">
                <a:latin typeface="Times New Roman" pitchFamily="-72" charset="0"/>
                <a:ea typeface="ＭＳ Ｐゴシック" pitchFamily="-72" charset="-128"/>
              </a:rPr>
              <a:t>Specific References: </a:t>
            </a:r>
            <a:r>
              <a:rPr lang="en-US" b="1" smtClean="0">
                <a:latin typeface="Arial" pitchFamily="-72" charset="0"/>
                <a:ea typeface="ＭＳ Ｐゴシック" pitchFamily="-72" charset="-128"/>
              </a:rPr>
              <a:t>Felzen, C. </a:t>
            </a:r>
            <a:r>
              <a:rPr lang="en-US" smtClean="0">
                <a:latin typeface="Arial" pitchFamily="-72" charset="0"/>
                <a:ea typeface="ＭＳ Ｐゴシック" pitchFamily="-72" charset="-128"/>
              </a:rPr>
              <a:t>Sexual Abuse in Children. </a:t>
            </a:r>
            <a:r>
              <a:rPr lang="en-US" i="1" smtClean="0">
                <a:latin typeface="Arial" pitchFamily="-72" charset="0"/>
                <a:ea typeface="ＭＳ Ｐゴシック" pitchFamily="-72" charset="-128"/>
              </a:rPr>
              <a:t>Pediatrics in Review. </a:t>
            </a:r>
            <a:r>
              <a:rPr lang="en-US" smtClean="0">
                <a:latin typeface="Arial" pitchFamily="-72" charset="0"/>
                <a:ea typeface="ＭＳ Ｐゴシック" pitchFamily="-72" charset="-128"/>
              </a:rPr>
              <a:t>2006; 27:17-27. World Health Organization &amp; International Society for Prevention of Child Abuse and Neglect (2006). Preventing Child Maltreatment: a guide to taking action and generating evidence. [http://www.ispcan.org/resource/resmgr/docs/preventing_child_maltreatmen.pdf] Accessed August 23, 2011.</a:t>
            </a:r>
          </a:p>
          <a:p>
            <a:endParaRPr lang="en-US" b="1" smtClean="0">
              <a:latin typeface="Times New Roman" pitchFamily="-72" charset="0"/>
              <a:ea typeface="ＭＳ Ｐゴシック" pitchFamily="-72" charset="-128"/>
            </a:endParaRPr>
          </a:p>
          <a:p>
            <a:pPr eaLnBrk="1" hangingPunct="1"/>
            <a:endParaRPr lang="en-US" b="1" smtClean="0">
              <a:latin typeface="Times New Roman" pitchFamily="-72" charset="0"/>
              <a:ea typeface="ＭＳ Ｐゴシック" pitchFamily="-72" charset="-128"/>
            </a:endParaRPr>
          </a:p>
          <a:p>
            <a:pPr eaLnBrk="1" hangingPunct="1"/>
            <a:endParaRPr lang="en-US" b="1" smtClean="0">
              <a:latin typeface="Arial" pitchFamily="-72" charset="0"/>
              <a:ea typeface="ＭＳ Ｐゴシック" pitchFamily="-72" charset="-128"/>
            </a:endParaRPr>
          </a:p>
          <a:p>
            <a:pPr eaLnBrk="1" hangingPunct="1"/>
            <a:endParaRPr lang="en-US" b="1" smtClean="0">
              <a:latin typeface="Times New Roman" pitchFamily="-72" charset="0"/>
              <a:ea typeface="ＭＳ Ｐゴシック" pitchFamily="-72" charset="-128"/>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Slide Image Placeholder 1"/>
          <p:cNvSpPr>
            <a:spLocks noGrp="1" noRot="1" noChangeAspect="1"/>
          </p:cNvSpPr>
          <p:nvPr>
            <p:ph type="sldImg"/>
          </p:nvPr>
        </p:nvSpPr>
        <p:spPr>
          <a:ln/>
        </p:spPr>
      </p:sp>
      <p:sp>
        <p:nvSpPr>
          <p:cNvPr id="139266" name="Notes Placeholder 2"/>
          <p:cNvSpPr>
            <a:spLocks noGrp="1"/>
          </p:cNvSpPr>
          <p:nvPr>
            <p:ph type="body" idx="1"/>
          </p:nvPr>
        </p:nvSpPr>
        <p:spPr>
          <a:noFill/>
          <a:ln/>
        </p:spPr>
        <p:txBody>
          <a:bodyPr/>
          <a:lstStyle/>
          <a:p>
            <a:r>
              <a:rPr lang="en-US" b="1" smtClean="0">
                <a:latin typeface="Arial" pitchFamily="-72" charset="0"/>
                <a:ea typeface="ＭＳ Ｐゴシック" pitchFamily="-72" charset="-128"/>
              </a:rPr>
              <a:t>Notes: </a:t>
            </a:r>
            <a:r>
              <a:rPr lang="en-US" smtClean="0">
                <a:latin typeface="Arial" pitchFamily="-72" charset="0"/>
                <a:ea typeface="ＭＳ Ｐゴシック" pitchFamily="-72" charset="-128"/>
              </a:rPr>
              <a:t>There is significant variation worldwide in what is considered abuse. </a:t>
            </a:r>
          </a:p>
          <a:p>
            <a:r>
              <a:rPr lang="en-US" smtClean="0">
                <a:latin typeface="Arial" pitchFamily="-72" charset="0"/>
                <a:ea typeface="ＭＳ Ｐゴシック" pitchFamily="-72" charset="-128"/>
              </a:rPr>
              <a:t>Examples of other types of practices that might be considered abuse are child soldiers, forced marriages of young girls, child labour, female circumcision</a:t>
            </a:r>
          </a:p>
          <a:p>
            <a:r>
              <a:rPr lang="en-US" smtClean="0">
                <a:latin typeface="Arial" pitchFamily="-72" charset="0"/>
                <a:ea typeface="ＭＳ Ｐゴシック" pitchFamily="-72" charset="-128"/>
              </a:rPr>
              <a:t>Our role as health care practitioners is to make sure that children  are safe and protected. Does anyone have any suggestions as to how we could promote child safety and protection in our community?</a:t>
            </a:r>
          </a:p>
        </p:txBody>
      </p:sp>
      <p:sp>
        <p:nvSpPr>
          <p:cNvPr id="139267" name="Slide Number Placeholder 3"/>
          <p:cNvSpPr>
            <a:spLocks noGrp="1"/>
          </p:cNvSpPr>
          <p:nvPr>
            <p:ph type="sldNum" sz="quarter" idx="5"/>
          </p:nvPr>
        </p:nvSpPr>
        <p:spPr>
          <a:noFill/>
        </p:spPr>
        <p:txBody>
          <a:bodyPr/>
          <a:lstStyle/>
          <a:p>
            <a:fld id="{E13EA8A6-AA55-45DD-B6BA-F418304D2A05}" type="slidenum">
              <a:rPr lang="en-US" smtClean="0">
                <a:latin typeface="Arial" pitchFamily="-72" charset="0"/>
                <a:ea typeface="ＭＳ Ｐゴシック" pitchFamily="-72" charset="-128"/>
                <a:cs typeface="ＭＳ Ｐゴシック" pitchFamily="-72" charset="-128"/>
              </a:rPr>
              <a:pPr/>
              <a:t>62</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Slide Image Placeholder 1"/>
          <p:cNvSpPr>
            <a:spLocks noGrp="1" noRot="1" noChangeAspect="1" noTextEdit="1"/>
          </p:cNvSpPr>
          <p:nvPr>
            <p:ph type="sldImg"/>
          </p:nvPr>
        </p:nvSpPr>
        <p:spPr>
          <a:ln/>
        </p:spPr>
      </p:sp>
      <p:sp>
        <p:nvSpPr>
          <p:cNvPr id="141314"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Instruction: </a:t>
            </a:r>
            <a:r>
              <a:rPr lang="en-CA" smtClean="0">
                <a:latin typeface="Arial" pitchFamily="-72" charset="0"/>
                <a:ea typeface="ＭＳ Ｐゴシック" pitchFamily="-72" charset="-128"/>
              </a:rPr>
              <a:t>please inform yourself about how reporting works in your area so that you can discuss it at this time. Whom do you report to? What is the procedure to report? </a:t>
            </a:r>
          </a:p>
        </p:txBody>
      </p:sp>
      <p:sp>
        <p:nvSpPr>
          <p:cNvPr id="141315" name="Slide Number Placeholder 3"/>
          <p:cNvSpPr>
            <a:spLocks noGrp="1"/>
          </p:cNvSpPr>
          <p:nvPr>
            <p:ph type="sldNum" sz="quarter" idx="5"/>
          </p:nvPr>
        </p:nvSpPr>
        <p:spPr>
          <a:noFill/>
        </p:spPr>
        <p:txBody>
          <a:bodyPr/>
          <a:lstStyle/>
          <a:p>
            <a:fld id="{9B9B7224-FAEE-48E3-9686-087133328517}" type="slidenum">
              <a:rPr lang="en-US" smtClean="0">
                <a:latin typeface="Arial" pitchFamily="-72" charset="0"/>
                <a:ea typeface="ＭＳ Ｐゴシック" pitchFamily="-72" charset="-128"/>
                <a:cs typeface="ＭＳ Ｐゴシック" pitchFamily="-72" charset="-128"/>
              </a:rPr>
              <a:pPr/>
              <a:t>63</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Slide Image Placeholder 1"/>
          <p:cNvSpPr>
            <a:spLocks noGrp="1" noRot="1" noChangeAspect="1" noTextEdit="1"/>
          </p:cNvSpPr>
          <p:nvPr>
            <p:ph type="sldImg"/>
          </p:nvPr>
        </p:nvSpPr>
        <p:spPr>
          <a:ln/>
        </p:spPr>
      </p:sp>
      <p:sp>
        <p:nvSpPr>
          <p:cNvPr id="143362"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As emergency providers, we are at the frontline of recognizing potential cases of abuse. We need to keep a high index of suspicious and recognize potential red flags for abuse on history and physical exam. By investigating for abuse and reporting to authorities, we may be able to prevent further abuse to children. </a:t>
            </a:r>
          </a:p>
        </p:txBody>
      </p:sp>
      <p:sp>
        <p:nvSpPr>
          <p:cNvPr id="143363" name="Slide Number Placeholder 3"/>
          <p:cNvSpPr>
            <a:spLocks noGrp="1"/>
          </p:cNvSpPr>
          <p:nvPr>
            <p:ph type="sldNum" sz="quarter" idx="5"/>
          </p:nvPr>
        </p:nvSpPr>
        <p:spPr>
          <a:noFill/>
        </p:spPr>
        <p:txBody>
          <a:bodyPr/>
          <a:lstStyle/>
          <a:p>
            <a:fld id="{7B9269CE-D92F-4CA5-8B8B-6646022C262A}" type="slidenum">
              <a:rPr lang="en-US" smtClean="0">
                <a:latin typeface="Arial" pitchFamily="-72" charset="0"/>
                <a:ea typeface="ＭＳ Ｐゴシック" pitchFamily="-72" charset="-128"/>
                <a:cs typeface="ＭＳ Ｐゴシック" pitchFamily="-72" charset="-128"/>
              </a:rPr>
              <a:pPr/>
              <a:t>64</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031"/>
          <p:cNvSpPr>
            <a:spLocks noGrp="1" noChangeArrowheads="1"/>
          </p:cNvSpPr>
          <p:nvPr>
            <p:ph type="sldNum" sz="quarter" idx="5"/>
          </p:nvPr>
        </p:nvSpPr>
        <p:spPr>
          <a:noFill/>
        </p:spPr>
        <p:txBody>
          <a:bodyPr/>
          <a:lstStyle/>
          <a:p>
            <a:fld id="{64952F4D-C698-4DB3-90EF-61F20554C3A7}" type="slidenum">
              <a:rPr lang="en-US" smtClean="0">
                <a:latin typeface="Arial" pitchFamily="-72" charset="0"/>
                <a:ea typeface="ＭＳ Ｐゴシック" pitchFamily="-72" charset="-128"/>
                <a:cs typeface="ＭＳ Ｐゴシック" pitchFamily="-72" charset="-128"/>
              </a:rPr>
              <a:pPr/>
              <a:t>65</a:t>
            </a:fld>
            <a:endParaRPr lang="en-US" smtClean="0">
              <a:latin typeface="Arial" pitchFamily="-72" charset="0"/>
              <a:ea typeface="ＭＳ Ｐゴシック" pitchFamily="-72" charset="-128"/>
              <a:cs typeface="ＭＳ Ｐゴシック" pitchFamily="-72" charset="-128"/>
            </a:endParaRPr>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a:noFill/>
          <a:ln/>
        </p:spPr>
        <p:txBody>
          <a:bodyPr/>
          <a:lstStyle/>
          <a:p>
            <a:pPr eaLnBrk="1" hangingPunct="1"/>
            <a:endParaRPr lang="en-US" smtClean="0">
              <a:latin typeface="Arial" pitchFamily="-72" charset="0"/>
              <a:ea typeface="ＭＳ Ｐゴシック" pitchFamily="-72" charset="-128"/>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Slide Image Placeholder 1"/>
          <p:cNvSpPr>
            <a:spLocks noGrp="1" noRot="1" noChangeAspect="1" noTextEdit="1"/>
          </p:cNvSpPr>
          <p:nvPr>
            <p:ph type="sldImg"/>
          </p:nvPr>
        </p:nvSpPr>
        <p:spPr>
          <a:ln/>
        </p:spPr>
      </p:sp>
      <p:sp>
        <p:nvSpPr>
          <p:cNvPr id="147458" name="Notes Placeholder 2"/>
          <p:cNvSpPr>
            <a:spLocks noGrp="1"/>
          </p:cNvSpPr>
          <p:nvPr>
            <p:ph type="body" idx="1"/>
          </p:nvPr>
        </p:nvSpPr>
        <p:spPr>
          <a:noFill/>
          <a:ln/>
        </p:spPr>
        <p:txBody>
          <a:bodyPr/>
          <a:lstStyle/>
          <a:p>
            <a:endParaRPr lang="en-CA" smtClean="0">
              <a:latin typeface="Arial" pitchFamily="-72" charset="0"/>
              <a:ea typeface="ＭＳ Ｐゴシック" pitchFamily="-72" charset="-128"/>
            </a:endParaRPr>
          </a:p>
        </p:txBody>
      </p:sp>
      <p:sp>
        <p:nvSpPr>
          <p:cNvPr id="147459" name="Slide Number Placeholder 3"/>
          <p:cNvSpPr>
            <a:spLocks noGrp="1"/>
          </p:cNvSpPr>
          <p:nvPr>
            <p:ph type="sldNum" sz="quarter" idx="5"/>
          </p:nvPr>
        </p:nvSpPr>
        <p:spPr>
          <a:noFill/>
        </p:spPr>
        <p:txBody>
          <a:bodyPr/>
          <a:lstStyle/>
          <a:p>
            <a:fld id="{D9A6E302-E340-4F94-9792-55508CBD66A2}" type="slidenum">
              <a:rPr lang="en-US" smtClean="0">
                <a:latin typeface="Arial" pitchFamily="-72" charset="0"/>
                <a:ea typeface="ＭＳ Ｐゴシック" pitchFamily="-72" charset="-128"/>
                <a:cs typeface="ＭＳ Ｐゴシック" pitchFamily="-72" charset="-128"/>
              </a:rPr>
              <a:pPr/>
              <a:t>66</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Slide Image Placeholder 1"/>
          <p:cNvSpPr>
            <a:spLocks noGrp="1" noRot="1" noChangeAspect="1" noTextEdit="1"/>
          </p:cNvSpPr>
          <p:nvPr>
            <p:ph type="sldImg"/>
          </p:nvPr>
        </p:nvSpPr>
        <p:spPr>
          <a:ln/>
        </p:spPr>
      </p:sp>
      <p:sp>
        <p:nvSpPr>
          <p:cNvPr id="149506" name="Notes Placeholder 2"/>
          <p:cNvSpPr>
            <a:spLocks noGrp="1"/>
          </p:cNvSpPr>
          <p:nvPr>
            <p:ph type="body" idx="1"/>
          </p:nvPr>
        </p:nvSpPr>
        <p:spPr>
          <a:noFill/>
          <a:ln/>
        </p:spPr>
        <p:txBody>
          <a:bodyPr/>
          <a:lstStyle/>
          <a:p>
            <a:endParaRPr lang="en-CA" smtClean="0">
              <a:latin typeface="Arial" pitchFamily="-72" charset="0"/>
              <a:ea typeface="ＭＳ Ｐゴシック" pitchFamily="-72" charset="-128"/>
            </a:endParaRPr>
          </a:p>
        </p:txBody>
      </p:sp>
      <p:sp>
        <p:nvSpPr>
          <p:cNvPr id="149507" name="Slide Number Placeholder 3"/>
          <p:cNvSpPr>
            <a:spLocks noGrp="1"/>
          </p:cNvSpPr>
          <p:nvPr>
            <p:ph type="sldNum" sz="quarter" idx="5"/>
          </p:nvPr>
        </p:nvSpPr>
        <p:spPr>
          <a:noFill/>
        </p:spPr>
        <p:txBody>
          <a:bodyPr/>
          <a:lstStyle/>
          <a:p>
            <a:fld id="{55DA96BF-E014-4122-994B-0D591AFDE257}" type="slidenum">
              <a:rPr lang="en-US" smtClean="0">
                <a:latin typeface="Arial" pitchFamily="-72" charset="0"/>
                <a:ea typeface="ＭＳ Ｐゴシック" pitchFamily="-72" charset="-128"/>
                <a:cs typeface="ＭＳ Ｐゴシック" pitchFamily="-72" charset="-128"/>
              </a:rPr>
              <a:pPr/>
              <a:t>67</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031"/>
          <p:cNvSpPr>
            <a:spLocks noGrp="1" noChangeArrowheads="1"/>
          </p:cNvSpPr>
          <p:nvPr>
            <p:ph type="sldNum" sz="quarter" idx="5"/>
          </p:nvPr>
        </p:nvSpPr>
        <p:spPr>
          <a:noFill/>
        </p:spPr>
        <p:txBody>
          <a:bodyPr/>
          <a:lstStyle/>
          <a:p>
            <a:fld id="{766E4485-AB29-4601-8355-D81FF732FA51}" type="slidenum">
              <a:rPr lang="en-US" smtClean="0">
                <a:latin typeface="Arial" pitchFamily="-72" charset="0"/>
                <a:ea typeface="ＭＳ Ｐゴシック" pitchFamily="-72" charset="-128"/>
                <a:cs typeface="ＭＳ Ｐゴシック" pitchFamily="-72" charset="-128"/>
              </a:rPr>
              <a:pPr/>
              <a:t>8</a:t>
            </a:fld>
            <a:endParaRPr lang="en-US" smtClean="0">
              <a:latin typeface="Arial" pitchFamily="-72" charset="0"/>
              <a:ea typeface="ＭＳ Ｐゴシック" pitchFamily="-72" charset="-128"/>
              <a:cs typeface="ＭＳ Ｐゴシック" pitchFamily="-72" charset="-128"/>
            </a:endParaRPr>
          </a:p>
        </p:txBody>
      </p:sp>
      <p:sp>
        <p:nvSpPr>
          <p:cNvPr id="28674" name="Rectangle 2"/>
          <p:cNvSpPr>
            <a:spLocks noGrp="1" noRot="1" noChangeAspect="1" noChangeArrowheads="1" noTextEdit="1"/>
          </p:cNvSpPr>
          <p:nvPr>
            <p:ph type="sldImg"/>
          </p:nvPr>
        </p:nvSpPr>
        <p:spPr>
          <a:solidFill>
            <a:srgbClr val="FFFFFF"/>
          </a:solidFill>
          <a:ln/>
        </p:spPr>
      </p:sp>
      <p:sp>
        <p:nvSpPr>
          <p:cNvPr id="28675" name="Rectangle 3"/>
          <p:cNvSpPr>
            <a:spLocks noGrp="1" noChangeArrowheads="1"/>
          </p:cNvSpPr>
          <p:nvPr>
            <p:ph type="body" idx="1"/>
          </p:nvPr>
        </p:nvSpPr>
        <p:spPr>
          <a:solidFill>
            <a:srgbClr val="FFFFFF"/>
          </a:solidFill>
          <a:ln>
            <a:solidFill>
              <a:srgbClr val="000000"/>
            </a:solidFill>
          </a:ln>
        </p:spPr>
        <p:txBody>
          <a:bodyPr/>
          <a:lstStyle/>
          <a:p>
            <a:r>
              <a:rPr lang="en-US" b="1" smtClean="0">
                <a:latin typeface="Times New Roman" pitchFamily="-72" charset="0"/>
                <a:ea typeface="ＭＳ Ｐゴシック" pitchFamily="-72" charset="-128"/>
              </a:rPr>
              <a:t>Notes: </a:t>
            </a:r>
            <a:r>
              <a:rPr lang="en-US" smtClean="0">
                <a:latin typeface="Times New Roman" pitchFamily="-72" charset="0"/>
                <a:ea typeface="ＭＳ Ｐゴシック" pitchFamily="-72" charset="-128"/>
              </a:rPr>
              <a:t>We will talk more about physical abuse in a few moments.</a:t>
            </a:r>
          </a:p>
          <a:p>
            <a:r>
              <a:rPr lang="en-US" b="1" smtClean="0">
                <a:latin typeface="Times New Roman" pitchFamily="-72" charset="0"/>
                <a:ea typeface="ＭＳ Ｐゴシック" pitchFamily="-72" charset="-128"/>
              </a:rPr>
              <a:t>Specific References: </a:t>
            </a:r>
            <a:r>
              <a:rPr lang="en-US" smtClean="0">
                <a:latin typeface="Arial" pitchFamily="-72" charset="0"/>
                <a:ea typeface="ＭＳ Ｐゴシック" pitchFamily="-72" charset="-128"/>
              </a:rPr>
              <a:t>World Health Organization &amp; International Society for Prevention of Child Abuse and Neglect (2006). Preventing Child Maltreatment: a guide to taking action and generating evidence. [http://www.ispcan.org/resource/resmgr/docs/preventing_child_maltreatmen.pdf] Accessed August 23, 2011. </a:t>
            </a:r>
          </a:p>
          <a:p>
            <a:endParaRPr lang="en-US" b="1" smtClean="0">
              <a:latin typeface="Times New Roman" pitchFamily="-72" charset="0"/>
              <a:ea typeface="ＭＳ Ｐゴシック" pitchFamily="-72"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031"/>
          <p:cNvSpPr>
            <a:spLocks noGrp="1" noChangeArrowheads="1"/>
          </p:cNvSpPr>
          <p:nvPr>
            <p:ph type="sldNum" sz="quarter" idx="5"/>
          </p:nvPr>
        </p:nvSpPr>
        <p:spPr>
          <a:noFill/>
        </p:spPr>
        <p:txBody>
          <a:bodyPr/>
          <a:lstStyle/>
          <a:p>
            <a:fld id="{FFF17213-65A6-4D06-9451-A68F4673DEF1}" type="slidenum">
              <a:rPr lang="en-US" smtClean="0">
                <a:latin typeface="Arial" pitchFamily="-72" charset="0"/>
                <a:ea typeface="ＭＳ Ｐゴシック" pitchFamily="-72" charset="-128"/>
                <a:cs typeface="ＭＳ Ｐゴシック" pitchFamily="-72" charset="-128"/>
              </a:rPr>
              <a:pPr/>
              <a:t>9</a:t>
            </a:fld>
            <a:endParaRPr lang="en-US" smtClean="0">
              <a:latin typeface="Arial" pitchFamily="-72" charset="0"/>
              <a:ea typeface="ＭＳ Ｐゴシック" pitchFamily="-72" charset="-128"/>
              <a:cs typeface="ＭＳ Ｐゴシック" pitchFamily="-72" charset="-128"/>
            </a:endParaRPr>
          </a:p>
        </p:txBody>
      </p:sp>
      <p:sp>
        <p:nvSpPr>
          <p:cNvPr id="30722" name="Rectangle 2"/>
          <p:cNvSpPr>
            <a:spLocks noGrp="1" noRot="1" noChangeAspect="1" noChangeArrowheads="1" noTextEdit="1"/>
          </p:cNvSpPr>
          <p:nvPr>
            <p:ph type="sldImg"/>
          </p:nvPr>
        </p:nvSpPr>
        <p:spPr>
          <a:solidFill>
            <a:srgbClr val="FFFFFF"/>
          </a:solidFill>
          <a:ln/>
        </p:spPr>
      </p:sp>
      <p:sp>
        <p:nvSpPr>
          <p:cNvPr id="30723"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b="1" smtClean="0">
                <a:latin typeface="Times New Roman" pitchFamily="-72" charset="0"/>
                <a:ea typeface="ＭＳ Ｐゴシック" pitchFamily="-72" charset="-128"/>
              </a:rPr>
              <a:t>Notes: </a:t>
            </a:r>
            <a:r>
              <a:rPr lang="en-US" smtClean="0">
                <a:latin typeface="Times New Roman" pitchFamily="-72" charset="0"/>
                <a:ea typeface="ＭＳ Ｐゴシック" pitchFamily="-72" charset="-128"/>
              </a:rPr>
              <a:t>We will talk more about sexual abuse later in the presentation.</a:t>
            </a:r>
          </a:p>
          <a:p>
            <a:pPr eaLnBrk="1" hangingPunct="1"/>
            <a:r>
              <a:rPr lang="en-US" b="1" smtClean="0">
                <a:latin typeface="Times New Roman" pitchFamily="-72" charset="0"/>
                <a:ea typeface="ＭＳ Ｐゴシック" pitchFamily="-72" charset="-128"/>
              </a:rPr>
              <a:t>Specific References: </a:t>
            </a:r>
            <a:r>
              <a:rPr lang="en-US" smtClean="0">
                <a:latin typeface="Arial" pitchFamily="-72" charset="0"/>
                <a:ea typeface="ＭＳ Ｐゴシック" pitchFamily="-72" charset="-128"/>
              </a:rPr>
              <a:t>World Health Organization &amp; International Society for Prevention of Child Abuse and Neglect (2006). Preventing Child Maltreatment: a guide to taking action and generating evidence. [http://www.ispcan.org/resource/resmgr/docs/preventing_child_maltreatmen.pdf] Accessed August 23, 2011. </a:t>
            </a:r>
          </a:p>
          <a:p>
            <a:pPr eaLnBrk="1" hangingPunct="1"/>
            <a:endParaRPr lang="en-US" smtClean="0">
              <a:latin typeface="Times New Roman" pitchFamily="-72" charset="0"/>
              <a:ea typeface="ＭＳ Ｐゴシック" pitchFamily="-72"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a:ln/>
        </p:spPr>
      </p:sp>
      <p:sp>
        <p:nvSpPr>
          <p:cNvPr id="32770"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The actual prevalence of abuse and neglect is not well known worldwide. Very little data has been collected on abuse and neglect and it is often subject to underreporting. The true extent of the problem is unknown. </a:t>
            </a:r>
          </a:p>
          <a:p>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References: </a:t>
            </a:r>
            <a:r>
              <a:rPr lang="en-US" b="1" smtClean="0">
                <a:latin typeface="Arial" pitchFamily="-72" charset="0"/>
                <a:ea typeface="ＭＳ Ｐゴシック" pitchFamily="-72" charset="-128"/>
              </a:rPr>
              <a:t>Gilbert, R et al.</a:t>
            </a:r>
            <a:r>
              <a:rPr lang="en-US" smtClean="0">
                <a:latin typeface="Arial" pitchFamily="-72" charset="0"/>
                <a:ea typeface="ＭＳ Ｐゴシック" pitchFamily="-72" charset="-128"/>
              </a:rPr>
              <a:t> Burden and consequences of child maltreatment in high-income countries. </a:t>
            </a:r>
            <a:r>
              <a:rPr lang="en-US" i="1" smtClean="0">
                <a:latin typeface="Arial" pitchFamily="-72" charset="0"/>
                <a:ea typeface="ＭＳ Ｐゴシック" pitchFamily="-72" charset="-128"/>
              </a:rPr>
              <a:t>Lancet. </a:t>
            </a:r>
            <a:r>
              <a:rPr lang="en-US" smtClean="0">
                <a:latin typeface="Arial" pitchFamily="-72" charset="0"/>
                <a:ea typeface="ＭＳ Ｐゴシック" pitchFamily="-72" charset="-128"/>
              </a:rPr>
              <a:t>2009; 373:68. World Health Organization &amp; International Society for Prevention of Child Abuse and Neglect (2006). </a:t>
            </a:r>
            <a:r>
              <a:rPr lang="en-US" b="1" smtClean="0">
                <a:latin typeface="Arial" pitchFamily="-72" charset="0"/>
                <a:ea typeface="ＭＳ Ｐゴシック" pitchFamily="-72" charset="-128"/>
              </a:rPr>
              <a:t>Akmatov, MK. </a:t>
            </a:r>
            <a:r>
              <a:rPr lang="en-US" smtClean="0">
                <a:latin typeface="Arial" pitchFamily="-72" charset="0"/>
                <a:ea typeface="ＭＳ Ｐゴシック" pitchFamily="-72" charset="-128"/>
              </a:rPr>
              <a:t>Child abuse in 28 developing and transitional countries-results from the Multiple Indicator Cluster Surveys. </a:t>
            </a:r>
            <a:r>
              <a:rPr lang="en-US" i="1" smtClean="0">
                <a:latin typeface="Arial" pitchFamily="-72" charset="0"/>
                <a:ea typeface="ＭＳ Ｐゴシック" pitchFamily="-72" charset="-128"/>
              </a:rPr>
              <a:t>International Journal of Epidemiology</a:t>
            </a:r>
            <a:r>
              <a:rPr lang="en-US" smtClean="0">
                <a:latin typeface="Arial" pitchFamily="-72" charset="0"/>
                <a:ea typeface="ＭＳ Ｐゴシック" pitchFamily="-72" charset="-128"/>
              </a:rPr>
              <a:t>. 2011: 219-227.</a:t>
            </a:r>
            <a:endParaRPr lang="en-US" b="1" i="1" smtClean="0">
              <a:latin typeface="Arial" pitchFamily="-72" charset="0"/>
              <a:ea typeface="ＭＳ Ｐゴシック" pitchFamily="-72" charset="-128"/>
            </a:endParaRPr>
          </a:p>
          <a:p>
            <a:endParaRPr lang="en-CA" b="1" smtClean="0">
              <a:latin typeface="Arial" pitchFamily="-72" charset="0"/>
              <a:ea typeface="ＭＳ Ｐゴシック" pitchFamily="-72" charset="-128"/>
            </a:endParaRPr>
          </a:p>
        </p:txBody>
      </p:sp>
      <p:sp>
        <p:nvSpPr>
          <p:cNvPr id="32771" name="Slide Number Placeholder 3"/>
          <p:cNvSpPr>
            <a:spLocks noGrp="1"/>
          </p:cNvSpPr>
          <p:nvPr>
            <p:ph type="sldNum" sz="quarter" idx="5"/>
          </p:nvPr>
        </p:nvSpPr>
        <p:spPr>
          <a:noFill/>
        </p:spPr>
        <p:txBody>
          <a:bodyPr/>
          <a:lstStyle/>
          <a:p>
            <a:fld id="{C63BA543-17EF-4D38-8231-199ECB0358C3}" type="slidenum">
              <a:rPr lang="en-US" smtClean="0">
                <a:latin typeface="Arial" pitchFamily="-72" charset="0"/>
                <a:ea typeface="ＭＳ Ｐゴシック" pitchFamily="-72" charset="-128"/>
                <a:cs typeface="ＭＳ Ｐゴシック" pitchFamily="-72" charset="-128"/>
              </a:rPr>
              <a:pPr/>
              <a:t>10</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Microsoft_Word_97_-_2004_Document1.doc"/><Relationship Id="rId4"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CA" smtClean="0"/>
              <a:t>Click to edit Master subtitle style</a:t>
            </a:r>
            <a:endParaRPr lang="en-US"/>
          </a:p>
        </p:txBody>
      </p:sp>
      <p:graphicFrame>
        <p:nvGraphicFramePr>
          <p:cNvPr id="4" name="Object 5"/>
          <p:cNvGraphicFramePr>
            <a:graphicFrameLocks noChangeAspect="1"/>
          </p:cNvGraphicFramePr>
          <p:nvPr/>
        </p:nvGraphicFramePr>
        <p:xfrm>
          <a:off x="381000" y="5827713"/>
          <a:ext cx="5487988" cy="1030287"/>
        </p:xfrm>
        <a:graphic>
          <a:graphicData uri="http://schemas.openxmlformats.org/presentationml/2006/ole">
            <mc:AlternateContent xmlns:mc="http://schemas.openxmlformats.org/markup-compatibility/2006">
              <mc:Choice xmlns:v="urn:schemas-microsoft-com:vml" Requires="v">
                <p:oleObj spid="_x0000_s15365" name="Document" r:id="rId3" imgW="5486400" imgH="1028700" progId="Word.Document.8">
                  <p:embed/>
                </p:oleObj>
              </mc:Choice>
              <mc:Fallback>
                <p:oleObj name="Document" r:id="rId3" imgW="5486400" imgH="102870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5827713"/>
                        <a:ext cx="5487988" cy="1030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323082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extLst>
      <p:ext uri="{BB962C8B-B14F-4D97-AF65-F5344CB8AC3E}">
        <p14:creationId xmlns:p14="http://schemas.microsoft.com/office/powerpoint/2010/main" val="3863655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extLst>
      <p:ext uri="{BB962C8B-B14F-4D97-AF65-F5344CB8AC3E}">
        <p14:creationId xmlns:p14="http://schemas.microsoft.com/office/powerpoint/2010/main" val="1232780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extLst>
      <p:ext uri="{BB962C8B-B14F-4D97-AF65-F5344CB8AC3E}">
        <p14:creationId xmlns:p14="http://schemas.microsoft.com/office/powerpoint/2010/main" val="260145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CA" smtClean="0"/>
              <a:t>Click to edit Master text styles</a:t>
            </a:r>
          </a:p>
        </p:txBody>
      </p:sp>
    </p:spTree>
    <p:extLst>
      <p:ext uri="{BB962C8B-B14F-4D97-AF65-F5344CB8AC3E}">
        <p14:creationId xmlns:p14="http://schemas.microsoft.com/office/powerpoint/2010/main" val="921097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extLst>
      <p:ext uri="{BB962C8B-B14F-4D97-AF65-F5344CB8AC3E}">
        <p14:creationId xmlns:p14="http://schemas.microsoft.com/office/powerpoint/2010/main" val="3994484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extLst>
      <p:ext uri="{BB962C8B-B14F-4D97-AF65-F5344CB8AC3E}">
        <p14:creationId xmlns:p14="http://schemas.microsoft.com/office/powerpoint/2010/main" val="572000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Tree>
    <p:extLst>
      <p:ext uri="{BB962C8B-B14F-4D97-AF65-F5344CB8AC3E}">
        <p14:creationId xmlns:p14="http://schemas.microsoft.com/office/powerpoint/2010/main" val="1970607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87098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Tree>
    <p:extLst>
      <p:ext uri="{BB962C8B-B14F-4D97-AF65-F5344CB8AC3E}">
        <p14:creationId xmlns:p14="http://schemas.microsoft.com/office/powerpoint/2010/main" val="3708418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CA" noProof="0" smtClean="0"/>
              <a:t>Drag picture to placeholder or click icon to add</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Tree>
    <p:extLst>
      <p:ext uri="{BB962C8B-B14F-4D97-AF65-F5344CB8AC3E}">
        <p14:creationId xmlns:p14="http://schemas.microsoft.com/office/powerpoint/2010/main" val="4216543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CA" smtClean="0"/>
              <a:t>Click to edit Master title style</a:t>
            </a:r>
            <a:endParaRPr lang="en-US"/>
          </a:p>
        </p:txBody>
      </p:sp>
      <p:sp>
        <p:nvSpPr>
          <p:cNvPr id="1027" name="Rectangle 3"/>
          <p:cNvSpPr>
            <a:spLocks noGrp="1" noChangeArrowheads="1"/>
          </p:cNvSpPr>
          <p:nvPr>
            <p:ph type="body" idx="1"/>
          </p:nvPr>
        </p:nvSpPr>
        <p:spPr bwMode="auto">
          <a:xfrm>
            <a:off x="566738" y="1752600"/>
            <a:ext cx="8001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1028" name="AutoShape 4"/>
          <p:cNvSpPr>
            <a:spLocks noChangeArrowheads="1"/>
          </p:cNvSpPr>
          <p:nvPr/>
        </p:nvSpPr>
        <p:spPr bwMode="auto">
          <a:xfrm>
            <a:off x="609600" y="1600200"/>
            <a:ext cx="8305800" cy="76200"/>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US"/>
          </a:p>
        </p:txBody>
      </p:sp>
      <p:pic>
        <p:nvPicPr>
          <p:cNvPr id="1029" name="Picture 2" descr="Logo_GHEM1.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6804025" y="6005513"/>
            <a:ext cx="2160588"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iming>
    <p:tnLst>
      <p:par>
        <p:cTn xmlns:p14="http://schemas.microsoft.com/office/powerpoint/2010/main" id="1" dur="indefinite" restart="never" nodeType="tmRoot"/>
      </p:par>
    </p:tnLst>
  </p:timing>
  <p:txStyles>
    <p:titleStyle>
      <a:lvl1pPr algn="l" rtl="0" eaLnBrk="1" fontAlgn="base" hangingPunct="1">
        <a:spcBef>
          <a:spcPct val="0"/>
        </a:spcBef>
        <a:spcAft>
          <a:spcPct val="0"/>
        </a:spcAft>
        <a:defRPr sz="3800">
          <a:solidFill>
            <a:schemeClr val="tx2"/>
          </a:solidFill>
          <a:latin typeface="+mj-lt"/>
          <a:ea typeface="+mj-ea"/>
          <a:cs typeface="+mj-cs"/>
        </a:defRPr>
      </a:lvl1pPr>
      <a:lvl2pPr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2pPr>
      <a:lvl3pPr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3pPr>
      <a:lvl4pPr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4pPr>
      <a:lvl5pPr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6pPr>
      <a:lvl7pPr marL="914400"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7pPr>
      <a:lvl8pPr marL="1371600"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8pPr>
      <a:lvl9pPr marL="1828800"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9pPr>
    </p:titleStyle>
    <p:bodyStyle>
      <a:lvl1pPr marL="469900" indent="-469900" algn="l" rtl="0" eaLnBrk="1" fontAlgn="base" hangingPunct="1">
        <a:spcBef>
          <a:spcPct val="20000"/>
        </a:spcBef>
        <a:spcAft>
          <a:spcPct val="0"/>
        </a:spcAft>
        <a:buClr>
          <a:schemeClr val="accent2"/>
        </a:buClr>
        <a:buFont typeface="Wingdings" charset="0"/>
        <a:buChar char="o"/>
        <a:defRPr sz="3000">
          <a:solidFill>
            <a:schemeClr val="tx1"/>
          </a:solidFill>
          <a:latin typeface="+mn-lt"/>
          <a:ea typeface="+mn-ea"/>
          <a:cs typeface="+mn-cs"/>
        </a:defRPr>
      </a:lvl1pPr>
      <a:lvl2pPr marL="908050" indent="-436563" algn="l" rtl="0" eaLnBrk="1" fontAlgn="base" hangingPunct="1">
        <a:spcBef>
          <a:spcPct val="20000"/>
        </a:spcBef>
        <a:spcAft>
          <a:spcPct val="0"/>
        </a:spcAft>
        <a:buClr>
          <a:schemeClr val="accent2"/>
        </a:buClr>
        <a:buFont typeface="Wingdings" charset="0"/>
        <a:buChar char="n"/>
        <a:defRPr sz="2600">
          <a:solidFill>
            <a:schemeClr val="tx1"/>
          </a:solidFill>
          <a:latin typeface="+mn-lt"/>
          <a:ea typeface="+mn-ea"/>
        </a:defRPr>
      </a:lvl2pPr>
      <a:lvl3pPr marL="1304925" indent="-395288" algn="l" rtl="0" eaLnBrk="1" fontAlgn="base" hangingPunct="1">
        <a:spcBef>
          <a:spcPct val="20000"/>
        </a:spcBef>
        <a:spcAft>
          <a:spcPct val="0"/>
        </a:spcAft>
        <a:buClr>
          <a:schemeClr val="accent2"/>
        </a:buClr>
        <a:buFont typeface="Wingdings" charset="0"/>
        <a:buChar char="o"/>
        <a:defRPr sz="2300">
          <a:solidFill>
            <a:schemeClr val="tx1"/>
          </a:solidFill>
          <a:latin typeface="+mn-lt"/>
          <a:ea typeface="+mn-ea"/>
        </a:defRPr>
      </a:lvl3pPr>
      <a:lvl4pPr marL="1693863" indent="-387350" algn="l" rtl="0" eaLnBrk="1" fontAlgn="base" hangingPunct="1">
        <a:spcBef>
          <a:spcPct val="20000"/>
        </a:spcBef>
        <a:spcAft>
          <a:spcPct val="0"/>
        </a:spcAft>
        <a:buClr>
          <a:schemeClr val="accent2"/>
        </a:buClr>
        <a:buFont typeface="Wingdings" charset="0"/>
        <a:buChar char="n"/>
        <a:defRPr sz="2000">
          <a:solidFill>
            <a:schemeClr val="tx1"/>
          </a:solidFill>
          <a:latin typeface="+mn-lt"/>
          <a:ea typeface="+mn-ea"/>
        </a:defRPr>
      </a:lvl4pPr>
      <a:lvl5pPr marL="2093913" indent="-398463" algn="l" rtl="0" eaLnBrk="1" fontAlgn="base" hangingPunct="1">
        <a:spcBef>
          <a:spcPct val="25000"/>
        </a:spcBef>
        <a:spcAft>
          <a:spcPct val="0"/>
        </a:spcAft>
        <a:buClr>
          <a:schemeClr val="accent2"/>
        </a:buClr>
        <a:buFont typeface="Wingdings" charset="0"/>
        <a:buChar char="§"/>
        <a:defRPr sz="2000">
          <a:solidFill>
            <a:schemeClr val="tx1"/>
          </a:solidFill>
          <a:latin typeface="+mn-lt"/>
          <a:ea typeface="+mn-ea"/>
        </a:defRPr>
      </a:lvl5pPr>
      <a:lvl6pPr marL="2551113" indent="-398463" algn="l" rtl="0" eaLnBrk="1" fontAlgn="base" hangingPunct="1">
        <a:spcBef>
          <a:spcPct val="25000"/>
        </a:spcBef>
        <a:spcAft>
          <a:spcPct val="0"/>
        </a:spcAft>
        <a:buClr>
          <a:schemeClr val="accent2"/>
        </a:buClr>
        <a:buFont typeface="Wingdings" charset="0"/>
        <a:buChar char="§"/>
        <a:defRPr sz="2000">
          <a:solidFill>
            <a:schemeClr val="tx1"/>
          </a:solidFill>
          <a:latin typeface="+mn-lt"/>
          <a:ea typeface="+mn-ea"/>
        </a:defRPr>
      </a:lvl6pPr>
      <a:lvl7pPr marL="3008313" indent="-398463" algn="l" rtl="0" eaLnBrk="1" fontAlgn="base" hangingPunct="1">
        <a:spcBef>
          <a:spcPct val="25000"/>
        </a:spcBef>
        <a:spcAft>
          <a:spcPct val="0"/>
        </a:spcAft>
        <a:buClr>
          <a:schemeClr val="accent2"/>
        </a:buClr>
        <a:buFont typeface="Wingdings" charset="0"/>
        <a:buChar char="§"/>
        <a:defRPr sz="2000">
          <a:solidFill>
            <a:schemeClr val="tx1"/>
          </a:solidFill>
          <a:latin typeface="+mn-lt"/>
          <a:ea typeface="+mn-ea"/>
        </a:defRPr>
      </a:lvl7pPr>
      <a:lvl8pPr marL="3465513" indent="-398463" algn="l" rtl="0" eaLnBrk="1" fontAlgn="base" hangingPunct="1">
        <a:spcBef>
          <a:spcPct val="25000"/>
        </a:spcBef>
        <a:spcAft>
          <a:spcPct val="0"/>
        </a:spcAft>
        <a:buClr>
          <a:schemeClr val="accent2"/>
        </a:buClr>
        <a:buFont typeface="Wingdings" charset="0"/>
        <a:buChar char="§"/>
        <a:defRPr sz="2000">
          <a:solidFill>
            <a:schemeClr val="tx1"/>
          </a:solidFill>
          <a:latin typeface="+mn-lt"/>
          <a:ea typeface="+mn-ea"/>
        </a:defRPr>
      </a:lvl8pPr>
      <a:lvl9pPr marL="3922713" indent="-398463" algn="l" rtl="0" eaLnBrk="1" fontAlgn="base" hangingPunct="1">
        <a:spcBef>
          <a:spcPct val="25000"/>
        </a:spcBef>
        <a:spcAft>
          <a:spcPct val="0"/>
        </a:spcAft>
        <a:buClr>
          <a:schemeClr val="accent2"/>
        </a:buClr>
        <a:buFont typeface="Wingdings" charset="0"/>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2.doc"/><Relationship Id="rId5" Type="http://schemas.openxmlformats.org/officeDocument/2006/relationships/image" Target="../media/image3.emf"/><Relationship Id="rId6" Type="http://schemas.openxmlformats.org/officeDocument/2006/relationships/image" Target="../media/image1.png"/><Relationship Id="rId1" Type="http://schemas.openxmlformats.org/officeDocument/2006/relationships/vmlDrawing" Target="../drawings/vmlDrawing2.vml"/><Relationship Id="rId2"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 Id="rId3"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image" Target="../media/image5.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6.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3" Type="http://schemas.openxmlformats.org/officeDocument/2006/relationships/image" Target="../media/image7.jpeg"/><Relationship Id="rId4" Type="http://schemas.openxmlformats.org/officeDocument/2006/relationships/image" Target="../media/image8.jpeg"/><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 Id="rId3" Type="http://schemas.openxmlformats.org/officeDocument/2006/relationships/image" Target="../media/image9.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 Id="rId3" Type="http://schemas.openxmlformats.org/officeDocument/2006/relationships/image" Target="../media/image10.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1.xml"/><Relationship Id="rId3" Type="http://schemas.openxmlformats.org/officeDocument/2006/relationships/image" Target="../media/image11.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2.xml"/><Relationship Id="rId3" Type="http://schemas.openxmlformats.org/officeDocument/2006/relationships/image" Target="../media/image12.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3.xml"/><Relationship Id="rId3" Type="http://schemas.openxmlformats.org/officeDocument/2006/relationships/image" Target="../media/image13.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5.xml"/><Relationship Id="rId3" Type="http://schemas.openxmlformats.org/officeDocument/2006/relationships/image" Target="../media/image14.jpe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0.xml"/><Relationship Id="rId3" Type="http://schemas.openxmlformats.org/officeDocument/2006/relationships/image" Target="../media/image15.jpe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1.xml"/><Relationship Id="rId3" Type="http://schemas.openxmlformats.org/officeDocument/2006/relationships/image" Target="../media/image16.jpe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0.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2.xml"/><Relationship Id="rId3" Type="http://schemas.openxmlformats.org/officeDocument/2006/relationships/image" Target="../media/image17.jpe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4.xml"/><Relationship Id="rId3" Type="http://schemas.openxmlformats.org/officeDocument/2006/relationships/image" Target="../media/image18.jpe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6.xml"/><Relationship Id="rId3" Type="http://schemas.openxmlformats.org/officeDocument/2006/relationships/image" Target="../media/image19.jpe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9.xml"/><Relationship Id="rId3" Type="http://schemas.openxmlformats.org/officeDocument/2006/relationships/image" Target="../media/image20.jpe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0.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4.xml"/></Relationships>
</file>

<file path=ppt/slides/_rels/slide66.xml.rels><?xml version="1.0" encoding="UTF-8" standalone="yes"?>
<Relationships xmlns="http://schemas.openxmlformats.org/package/2006/relationships"><Relationship Id="rId3" Type="http://schemas.openxmlformats.org/officeDocument/2006/relationships/hyperlink" Target="http://www.uptodate.com/" TargetMode="External"/><Relationship Id="rId4" Type="http://schemas.openxmlformats.org/officeDocument/2006/relationships/hyperlink" Target="http://www.smj.ejnal.com/e-journal/word/picture/article/smj/218/Srinaree5.JPG%20accessed%20march%206" TargetMode="External"/><Relationship Id="rId1" Type="http://schemas.openxmlformats.org/officeDocument/2006/relationships/slideLayout" Target="../slideLayouts/slideLayout7.xml"/><Relationship Id="rId2" Type="http://schemas.openxmlformats.org/officeDocument/2006/relationships/notesSlide" Target="../notesSlides/notesSlide6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idx="4294967295"/>
          </p:nvPr>
        </p:nvSpPr>
        <p:spPr>
          <a:xfrm>
            <a:off x="1066800" y="2286000"/>
            <a:ext cx="8077200" cy="1143000"/>
          </a:xfrm>
        </p:spPr>
        <p:txBody>
          <a:bodyPr/>
          <a:lstStyle/>
          <a:p>
            <a:r>
              <a:rPr lang="en-US" b="1" dirty="0" smtClean="0"/>
              <a:t>Suspected Child Abuse </a:t>
            </a:r>
            <a:br>
              <a:rPr lang="en-US" b="1" dirty="0" smtClean="0"/>
            </a:br>
            <a:r>
              <a:rPr lang="en-US" b="1" dirty="0" smtClean="0"/>
              <a:t>and Neglect</a:t>
            </a:r>
            <a:endParaRPr lang="en-US" dirty="0" smtClean="0"/>
          </a:p>
        </p:txBody>
      </p:sp>
      <p:sp>
        <p:nvSpPr>
          <p:cNvPr id="14338" name="Rectangle 3"/>
          <p:cNvSpPr>
            <a:spLocks noGrp="1" noChangeArrowheads="1"/>
          </p:cNvSpPr>
          <p:nvPr>
            <p:ph type="subTitle" idx="4294967295"/>
          </p:nvPr>
        </p:nvSpPr>
        <p:spPr>
          <a:xfrm>
            <a:off x="1187624" y="3861048"/>
            <a:ext cx="7416824" cy="1752600"/>
          </a:xfrm>
        </p:spPr>
        <p:txBody>
          <a:bodyPr/>
          <a:lstStyle/>
          <a:p>
            <a:pPr marL="0" indent="0" eaLnBrk="1" hangingPunct="1">
              <a:buFont typeface="Wingdings" pitchFamily="-72" charset="2"/>
              <a:buNone/>
            </a:pPr>
            <a:r>
              <a:rPr lang="en-US" b="1" dirty="0" smtClean="0"/>
              <a:t>Author: </a:t>
            </a:r>
            <a:r>
              <a:rPr lang="en-US" dirty="0" smtClean="0"/>
              <a:t>Gillian </a:t>
            </a:r>
            <a:r>
              <a:rPr lang="en-US" dirty="0" err="1" smtClean="0"/>
              <a:t>Morantz</a:t>
            </a:r>
            <a:r>
              <a:rPr lang="en-US" dirty="0" smtClean="0"/>
              <a:t> </a:t>
            </a:r>
            <a:r>
              <a:rPr lang="en-US" dirty="0" smtClean="0"/>
              <a:t>(MD, FRCPC)</a:t>
            </a:r>
            <a:endParaRPr lang="en-US" dirty="0" smtClean="0"/>
          </a:p>
          <a:p>
            <a:pPr marL="0" indent="0" algn="ctr">
              <a:buFont typeface="Wingdings" pitchFamily="-72" charset="2"/>
              <a:buNone/>
            </a:pPr>
            <a:endParaRPr lang="en-US" dirty="0" smtClean="0"/>
          </a:p>
        </p:txBody>
      </p:sp>
      <p:graphicFrame>
        <p:nvGraphicFramePr>
          <p:cNvPr id="14341" name="Object 5"/>
          <p:cNvGraphicFramePr>
            <a:graphicFrameLocks noChangeAspect="1"/>
          </p:cNvGraphicFramePr>
          <p:nvPr/>
        </p:nvGraphicFramePr>
        <p:xfrm>
          <a:off x="381000" y="5827713"/>
          <a:ext cx="5487988" cy="1030287"/>
        </p:xfrm>
        <a:graphic>
          <a:graphicData uri="http://schemas.openxmlformats.org/presentationml/2006/ole">
            <mc:AlternateContent xmlns:mc="http://schemas.openxmlformats.org/markup-compatibility/2006">
              <mc:Choice xmlns:v="urn:schemas-microsoft-com:vml" Requires="v">
                <p:oleObj spid="_x0000_s14350" name="Document" r:id="rId4" imgW="5486400" imgH="1030224" progId="Word.Document.8">
                  <p:embed/>
                </p:oleObj>
              </mc:Choice>
              <mc:Fallback>
                <p:oleObj name="Document" r:id="rId4" imgW="5486400" imgH="1030224" progId="Word.Document.8">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5827713"/>
                        <a:ext cx="5487988" cy="1030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5" name="Picture 2" descr="Logo_GHEM1.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804025" y="6005513"/>
            <a:ext cx="2160588"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idx="4294967295"/>
          </p:nvPr>
        </p:nvSpPr>
        <p:spPr>
          <a:xfrm>
            <a:off x="611560" y="304800"/>
            <a:ext cx="8001000" cy="1216025"/>
          </a:xfrm>
        </p:spPr>
        <p:txBody>
          <a:bodyPr/>
          <a:lstStyle/>
          <a:p>
            <a:r>
              <a:rPr lang="en-CA" smtClean="0"/>
              <a:t>Epidemiology </a:t>
            </a:r>
          </a:p>
        </p:txBody>
      </p:sp>
      <p:sp>
        <p:nvSpPr>
          <p:cNvPr id="31746" name="Content Placeholder 2"/>
          <p:cNvSpPr>
            <a:spLocks noGrp="1"/>
          </p:cNvSpPr>
          <p:nvPr>
            <p:ph idx="4294967295"/>
          </p:nvPr>
        </p:nvSpPr>
        <p:spPr>
          <a:xfrm>
            <a:off x="611560" y="1773238"/>
            <a:ext cx="8001000" cy="4267200"/>
          </a:xfrm>
        </p:spPr>
        <p:txBody>
          <a:bodyPr/>
          <a:lstStyle/>
          <a:p>
            <a:r>
              <a:rPr lang="en-US" sz="2400" dirty="0" smtClean="0"/>
              <a:t>Worldwide:</a:t>
            </a:r>
          </a:p>
          <a:p>
            <a:pPr lvl="1"/>
            <a:r>
              <a:rPr lang="en-US" sz="2000" dirty="0" smtClean="0">
                <a:ea typeface="ＭＳ Ｐゴシック" pitchFamily="-72" charset="-128"/>
              </a:rPr>
              <a:t>In 2002, 31 000 children less than 15 years were murdered</a:t>
            </a:r>
          </a:p>
          <a:p>
            <a:pPr lvl="1"/>
            <a:r>
              <a:rPr lang="en-US" sz="2000" dirty="0" smtClean="0">
                <a:ea typeface="ＭＳ Ｐゴシック" pitchFamily="-72" charset="-128"/>
              </a:rPr>
              <a:t>20% of women and 5%-10% of men report sexual </a:t>
            </a:r>
            <a:r>
              <a:rPr lang="en-CA" sz="2000" dirty="0" smtClean="0">
                <a:ea typeface="ＭＳ Ｐゴシック" pitchFamily="-72" charset="-128"/>
              </a:rPr>
              <a:t>abuse as children</a:t>
            </a:r>
          </a:p>
          <a:p>
            <a:r>
              <a:rPr lang="en-US" sz="2400" dirty="0" smtClean="0"/>
              <a:t>In the U.S. and Europe, 5-35% of children physically abused, but &lt;5% reported</a:t>
            </a:r>
          </a:p>
          <a:p>
            <a:r>
              <a:rPr lang="en-US" sz="2400" dirty="0" smtClean="0"/>
              <a:t>In a study conducted in several African countries, 64% of children report moderate and 43% of children report severe physical abuse</a:t>
            </a:r>
          </a:p>
          <a:p>
            <a:r>
              <a:rPr lang="en-CA" sz="2400" dirty="0" smtClean="0"/>
              <a:t>Children less than 5 most at risk of severe injury or death</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idx="4294967295"/>
          </p:nvPr>
        </p:nvSpPr>
        <p:spPr>
          <a:xfrm>
            <a:off x="611560" y="304800"/>
            <a:ext cx="8001000" cy="1216025"/>
          </a:xfrm>
        </p:spPr>
        <p:txBody>
          <a:bodyPr/>
          <a:lstStyle/>
          <a:p>
            <a:r>
              <a:rPr lang="en-US" smtClean="0"/>
              <a:t>Risk Factors</a:t>
            </a:r>
          </a:p>
        </p:txBody>
      </p:sp>
      <p:sp>
        <p:nvSpPr>
          <p:cNvPr id="33794" name="Rectangle 3"/>
          <p:cNvSpPr>
            <a:spLocks noGrp="1" noChangeArrowheads="1"/>
          </p:cNvSpPr>
          <p:nvPr>
            <p:ph type="body" idx="4294967295"/>
          </p:nvPr>
        </p:nvSpPr>
        <p:spPr>
          <a:xfrm>
            <a:off x="611560" y="1773238"/>
            <a:ext cx="8001000" cy="4267200"/>
          </a:xfrm>
        </p:spPr>
        <p:txBody>
          <a:bodyPr/>
          <a:lstStyle/>
          <a:p>
            <a:r>
              <a:rPr lang="en-US" dirty="0" smtClean="0"/>
              <a:t>Family characteristics:</a:t>
            </a:r>
          </a:p>
          <a:p>
            <a:pPr lvl="1"/>
            <a:r>
              <a:rPr lang="en-US" dirty="0" smtClean="0">
                <a:ea typeface="ＭＳ Ｐゴシック" pitchFamily="-72" charset="-128"/>
              </a:rPr>
              <a:t>Poverty, domestic violence, social isolation, several young children </a:t>
            </a:r>
          </a:p>
          <a:p>
            <a:r>
              <a:rPr lang="en-US" dirty="0" smtClean="0"/>
              <a:t>Parental (caregiver) characteristics:</a:t>
            </a:r>
          </a:p>
          <a:p>
            <a:pPr lvl="1"/>
            <a:r>
              <a:rPr lang="en-US" dirty="0" smtClean="0">
                <a:ea typeface="ＭＳ Ｐゴシック" pitchFamily="-72" charset="-128"/>
              </a:rPr>
              <a:t>History of abuse or neglect as child, mental illness, substance abuse</a:t>
            </a:r>
          </a:p>
          <a:p>
            <a:r>
              <a:rPr lang="en-US" dirty="0" smtClean="0"/>
              <a:t>Child characteristics:</a:t>
            </a:r>
          </a:p>
          <a:p>
            <a:pPr lvl="1"/>
            <a:r>
              <a:rPr lang="en-US" dirty="0" smtClean="0">
                <a:ea typeface="ＭＳ Ｐゴシック" pitchFamily="-72" charset="-128"/>
              </a:rPr>
              <a:t>Unwanted pregnancy, prematurity, disability or deformity, orphan</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idx="4294967295"/>
          </p:nvPr>
        </p:nvSpPr>
        <p:spPr>
          <a:xfrm>
            <a:off x="683568" y="304800"/>
            <a:ext cx="8001000" cy="1216025"/>
          </a:xfrm>
        </p:spPr>
        <p:txBody>
          <a:bodyPr/>
          <a:lstStyle/>
          <a:p>
            <a:r>
              <a:rPr lang="en-CA" smtClean="0"/>
              <a:t>Possible presentations of abuse</a:t>
            </a:r>
          </a:p>
        </p:txBody>
      </p:sp>
      <p:sp>
        <p:nvSpPr>
          <p:cNvPr id="35842" name="Content Placeholder 2"/>
          <p:cNvSpPr>
            <a:spLocks noGrp="1"/>
          </p:cNvSpPr>
          <p:nvPr>
            <p:ph idx="4294967295"/>
          </p:nvPr>
        </p:nvSpPr>
        <p:spPr>
          <a:xfrm>
            <a:off x="683568" y="1773238"/>
            <a:ext cx="8001000" cy="4267200"/>
          </a:xfrm>
        </p:spPr>
        <p:txBody>
          <a:bodyPr/>
          <a:lstStyle/>
          <a:p>
            <a:r>
              <a:rPr lang="en-US" sz="2800" dirty="0" smtClean="0"/>
              <a:t>A direct allegation (‘disclosure’) made by the child, a parent or some other person</a:t>
            </a:r>
          </a:p>
          <a:p>
            <a:r>
              <a:rPr lang="en-US" sz="2800" dirty="0" smtClean="0"/>
              <a:t>For younger children or when the parent/caregiver is the abuser, disclosure is often not made. You must rely on:</a:t>
            </a:r>
          </a:p>
          <a:p>
            <a:pPr lvl="1"/>
            <a:r>
              <a:rPr lang="en-US" sz="2400" dirty="0" smtClean="0">
                <a:ea typeface="ＭＳ Ｐゴシック" pitchFamily="-72" charset="-128"/>
              </a:rPr>
              <a:t>Assessment of explanations</a:t>
            </a:r>
          </a:p>
          <a:p>
            <a:pPr lvl="1"/>
            <a:r>
              <a:rPr lang="en-US" sz="2400" dirty="0" smtClean="0">
                <a:ea typeface="ＭＳ Ｐゴシック" pitchFamily="-72" charset="-128"/>
              </a:rPr>
              <a:t>Detection of injuries, symptoms or </a:t>
            </a:r>
            <a:r>
              <a:rPr lang="en-US" sz="2400" dirty="0" err="1" smtClean="0">
                <a:ea typeface="ＭＳ Ｐゴシック" pitchFamily="-72" charset="-128"/>
              </a:rPr>
              <a:t>behaviours</a:t>
            </a:r>
            <a:r>
              <a:rPr lang="en-US" sz="2400" dirty="0" smtClean="0">
                <a:ea typeface="ＭＳ Ｐゴシック" pitchFamily="-72" charset="-128"/>
              </a:rPr>
              <a:t> which are suggestive of abuse</a:t>
            </a:r>
          </a:p>
          <a:p>
            <a:pPr lvl="1"/>
            <a:r>
              <a:rPr lang="en-US" sz="2400" dirty="0" smtClean="0">
                <a:ea typeface="ＭＳ Ｐゴシック" pitchFamily="-72" charset="-128"/>
              </a:rPr>
              <a:t>Observations of parent-child interaction</a:t>
            </a:r>
            <a:endParaRPr lang="en-CA" sz="2400" dirty="0" smtClean="0">
              <a:ea typeface="ＭＳ Ｐゴシック" pitchFamily="-72" charset="-128"/>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ctrTitle" idx="4294967295"/>
          </p:nvPr>
        </p:nvSpPr>
        <p:spPr>
          <a:xfrm>
            <a:off x="0" y="2130425"/>
            <a:ext cx="7772400" cy="1470025"/>
          </a:xfrm>
        </p:spPr>
        <p:txBody>
          <a:bodyPr/>
          <a:lstStyle/>
          <a:p>
            <a:pPr algn="ctr"/>
            <a:r>
              <a:rPr lang="en-CA" b="1" smtClean="0"/>
              <a:t>Physical Abuse</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idx="4294967295"/>
          </p:nvPr>
        </p:nvSpPr>
        <p:spPr>
          <a:xfrm>
            <a:off x="683568" y="304800"/>
            <a:ext cx="8001000" cy="1216025"/>
          </a:xfrm>
        </p:spPr>
        <p:txBody>
          <a:bodyPr/>
          <a:lstStyle/>
          <a:p>
            <a:r>
              <a:rPr lang="en-US" smtClean="0"/>
              <a:t>Quiz Question 1</a:t>
            </a:r>
          </a:p>
        </p:txBody>
      </p:sp>
      <p:sp>
        <p:nvSpPr>
          <p:cNvPr id="39938" name="Rectangle 3"/>
          <p:cNvSpPr>
            <a:spLocks noGrp="1" noChangeArrowheads="1"/>
          </p:cNvSpPr>
          <p:nvPr>
            <p:ph type="body" idx="4294967295"/>
          </p:nvPr>
        </p:nvSpPr>
        <p:spPr>
          <a:xfrm>
            <a:off x="683568" y="1773238"/>
            <a:ext cx="8001000" cy="4267200"/>
          </a:xfrm>
        </p:spPr>
        <p:txBody>
          <a:bodyPr/>
          <a:lstStyle/>
          <a:p>
            <a:r>
              <a:rPr lang="en-US" dirty="0" smtClean="0"/>
              <a:t>Which of the following factors on history raise the suspicion of physical abuse?</a:t>
            </a:r>
          </a:p>
          <a:p>
            <a:pPr lvl="1"/>
            <a:r>
              <a:rPr lang="en-US" dirty="0" smtClean="0">
                <a:ea typeface="ＭＳ Ｐゴシック" pitchFamily="-72" charset="-128"/>
              </a:rPr>
              <a:t>Delay in presentation</a:t>
            </a:r>
          </a:p>
          <a:p>
            <a:pPr lvl="1"/>
            <a:r>
              <a:rPr lang="en-US" dirty="0" smtClean="0">
                <a:ea typeface="ＭＳ Ｐゴシック" pitchFamily="-72" charset="-128"/>
              </a:rPr>
              <a:t>Changes in history</a:t>
            </a:r>
          </a:p>
          <a:p>
            <a:pPr lvl="1"/>
            <a:r>
              <a:rPr lang="en-US" dirty="0" smtClean="0">
                <a:ea typeface="ＭＳ Ｐゴシック" pitchFamily="-72" charset="-128"/>
              </a:rPr>
              <a:t>History inconsistent with injury </a:t>
            </a:r>
          </a:p>
          <a:p>
            <a:pPr lvl="1"/>
            <a:r>
              <a:rPr lang="en-US" dirty="0" smtClean="0">
                <a:ea typeface="ＭＳ Ｐゴシック" pitchFamily="-72" charset="-128"/>
              </a:rPr>
              <a:t>All of the above</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idx="4294967295"/>
          </p:nvPr>
        </p:nvSpPr>
        <p:spPr>
          <a:xfrm>
            <a:off x="683568" y="993775"/>
            <a:ext cx="8001000" cy="1216025"/>
          </a:xfrm>
        </p:spPr>
        <p:txBody>
          <a:bodyPr/>
          <a:lstStyle/>
          <a:p>
            <a:pPr eaLnBrk="1" hangingPunct="1"/>
            <a:r>
              <a:rPr lang="en-US" smtClean="0"/>
              <a:t>Case 1: Samuel, </a:t>
            </a:r>
            <a:r>
              <a:rPr lang="en-US" sz="4000" smtClean="0"/>
              <a:t>4 week old boy </a:t>
            </a:r>
            <a:br>
              <a:rPr lang="en-US" sz="4000" smtClean="0"/>
            </a:br>
            <a:endParaRPr lang="en-US" smtClean="0"/>
          </a:p>
        </p:txBody>
      </p:sp>
      <p:sp>
        <p:nvSpPr>
          <p:cNvPr id="41986" name="Rectangle 3"/>
          <p:cNvSpPr>
            <a:spLocks noGrp="1" noChangeArrowheads="1"/>
          </p:cNvSpPr>
          <p:nvPr>
            <p:ph type="body" idx="4294967295"/>
          </p:nvPr>
        </p:nvSpPr>
        <p:spPr>
          <a:xfrm>
            <a:off x="683568" y="1773238"/>
            <a:ext cx="8001000" cy="4267200"/>
          </a:xfrm>
        </p:spPr>
        <p:txBody>
          <a:bodyPr/>
          <a:lstStyle/>
          <a:p>
            <a:pPr eaLnBrk="1" hangingPunct="1"/>
            <a:r>
              <a:rPr lang="en-US" sz="2800" dirty="0" smtClean="0"/>
              <a:t>Baby brought in because he is not moving his left leg and he seems to cry when it is moved</a:t>
            </a:r>
          </a:p>
          <a:p>
            <a:pPr eaLnBrk="1" hangingPunct="1"/>
            <a:r>
              <a:rPr lang="en-US" sz="2800" dirty="0" smtClean="0"/>
              <a:t>First noticed 2 days ago</a:t>
            </a:r>
          </a:p>
          <a:p>
            <a:pPr eaLnBrk="1" hangingPunct="1"/>
            <a:r>
              <a:rPr lang="en-US" sz="2800" dirty="0" smtClean="0"/>
              <a:t>Mother states that she thinks he fell off a table 3 nights ago</a:t>
            </a:r>
          </a:p>
          <a:p>
            <a:pPr eaLnBrk="1" hangingPunct="1"/>
            <a:r>
              <a:rPr lang="en-US" sz="2800" dirty="0" smtClean="0"/>
              <a:t>On exam, no swelling, deformity, or bruising </a:t>
            </a:r>
          </a:p>
          <a:p>
            <a:pPr eaLnBrk="1" hangingPunct="1"/>
            <a:r>
              <a:rPr lang="en-US" sz="2800" dirty="0" smtClean="0"/>
              <a:t>An XR shows fracture of distal left tibia</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idx="4294967295"/>
          </p:nvPr>
        </p:nvSpPr>
        <p:spPr>
          <a:xfrm>
            <a:off x="683568" y="304800"/>
            <a:ext cx="8001000" cy="1216025"/>
          </a:xfrm>
        </p:spPr>
        <p:txBody>
          <a:bodyPr/>
          <a:lstStyle/>
          <a:p>
            <a:pPr eaLnBrk="1" hangingPunct="1"/>
            <a:r>
              <a:rPr lang="en-CA" smtClean="0"/>
              <a:t>Discussion Points</a:t>
            </a:r>
            <a:endParaRPr lang="en-US" smtClean="0"/>
          </a:p>
        </p:txBody>
      </p:sp>
      <p:sp>
        <p:nvSpPr>
          <p:cNvPr id="44034" name="Rectangle 3"/>
          <p:cNvSpPr>
            <a:spLocks noGrp="1" noChangeArrowheads="1"/>
          </p:cNvSpPr>
          <p:nvPr>
            <p:ph type="body" idx="4294967295"/>
          </p:nvPr>
        </p:nvSpPr>
        <p:spPr>
          <a:xfrm>
            <a:off x="683568" y="1773238"/>
            <a:ext cx="8001000" cy="4267200"/>
          </a:xfrm>
        </p:spPr>
        <p:txBody>
          <a:bodyPr/>
          <a:lstStyle/>
          <a:p>
            <a:pPr eaLnBrk="1" hangingPunct="1"/>
            <a:r>
              <a:rPr lang="en-US" dirty="0" smtClean="0"/>
              <a:t>How concerned are you about physical abuse?</a:t>
            </a:r>
          </a:p>
          <a:p>
            <a:pPr eaLnBrk="1" hangingPunct="1"/>
            <a:r>
              <a:rPr lang="en-US" dirty="0" smtClean="0"/>
              <a:t>What are red flags for physical abuse in this case? </a:t>
            </a:r>
          </a:p>
          <a:p>
            <a:pPr eaLnBrk="1" hangingPunct="1"/>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idx="4294967295"/>
          </p:nvPr>
        </p:nvSpPr>
        <p:spPr>
          <a:xfrm>
            <a:off x="683568" y="304800"/>
            <a:ext cx="8001000" cy="1216025"/>
          </a:xfrm>
        </p:spPr>
        <p:txBody>
          <a:bodyPr/>
          <a:lstStyle/>
          <a:p>
            <a:pPr eaLnBrk="1" hangingPunct="1"/>
            <a:r>
              <a:rPr lang="en-US" dirty="0" smtClean="0"/>
              <a:t>Red flags on history for physical abuse…</a:t>
            </a:r>
          </a:p>
        </p:txBody>
      </p:sp>
      <p:sp>
        <p:nvSpPr>
          <p:cNvPr id="46082" name="Rectangle 3"/>
          <p:cNvSpPr>
            <a:spLocks noGrp="1" noChangeArrowheads="1"/>
          </p:cNvSpPr>
          <p:nvPr>
            <p:ph type="body" idx="4294967295"/>
          </p:nvPr>
        </p:nvSpPr>
        <p:spPr>
          <a:xfrm>
            <a:off x="624210" y="1752600"/>
            <a:ext cx="8196262" cy="4267200"/>
          </a:xfrm>
        </p:spPr>
        <p:txBody>
          <a:bodyPr/>
          <a:lstStyle/>
          <a:p>
            <a:pPr eaLnBrk="1" hangingPunct="1">
              <a:lnSpc>
                <a:spcPct val="90000"/>
              </a:lnSpc>
            </a:pPr>
            <a:r>
              <a:rPr lang="en-US" sz="2600" smtClean="0"/>
              <a:t>Delay in presentation</a:t>
            </a:r>
          </a:p>
          <a:p>
            <a:pPr eaLnBrk="1" hangingPunct="1">
              <a:lnSpc>
                <a:spcPct val="90000"/>
              </a:lnSpc>
            </a:pPr>
            <a:r>
              <a:rPr lang="en-US" sz="2600" smtClean="0"/>
              <a:t>No or vague explanation for significant injury</a:t>
            </a:r>
          </a:p>
          <a:p>
            <a:pPr eaLnBrk="1" hangingPunct="1">
              <a:lnSpc>
                <a:spcPct val="90000"/>
              </a:lnSpc>
            </a:pPr>
            <a:r>
              <a:rPr lang="en-US" sz="2600" smtClean="0"/>
              <a:t>Changes made to important details of explanation</a:t>
            </a:r>
          </a:p>
          <a:p>
            <a:pPr eaLnBrk="1" hangingPunct="1">
              <a:lnSpc>
                <a:spcPct val="90000"/>
              </a:lnSpc>
            </a:pPr>
            <a:r>
              <a:rPr lang="en-US" sz="2600" smtClean="0"/>
              <a:t>Explanation is inconsistent with age, pattern or severity of the injury</a:t>
            </a:r>
          </a:p>
          <a:p>
            <a:pPr eaLnBrk="1" hangingPunct="1">
              <a:lnSpc>
                <a:spcPct val="90000"/>
              </a:lnSpc>
            </a:pPr>
            <a:r>
              <a:rPr lang="en-US" sz="2600" smtClean="0"/>
              <a:t>Explanation is inconsistent with child’s physical or developmental capabilities</a:t>
            </a:r>
          </a:p>
          <a:p>
            <a:pPr eaLnBrk="1" hangingPunct="1">
              <a:lnSpc>
                <a:spcPct val="90000"/>
              </a:lnSpc>
            </a:pPr>
            <a:r>
              <a:rPr lang="en-US" sz="2600" smtClean="0"/>
              <a:t>Different witnesses provide different explanations</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idx="4294967295"/>
          </p:nvPr>
        </p:nvSpPr>
        <p:spPr>
          <a:xfrm>
            <a:off x="683568" y="304800"/>
            <a:ext cx="8001000" cy="1216025"/>
          </a:xfrm>
        </p:spPr>
        <p:txBody>
          <a:bodyPr/>
          <a:lstStyle/>
          <a:p>
            <a:r>
              <a:rPr lang="en-CA" smtClean="0"/>
              <a:t>Obtaining a history when physical abuse is a possibility…</a:t>
            </a:r>
          </a:p>
        </p:txBody>
      </p:sp>
      <p:sp>
        <p:nvSpPr>
          <p:cNvPr id="48130" name="Content Placeholder 2"/>
          <p:cNvSpPr>
            <a:spLocks noGrp="1"/>
          </p:cNvSpPr>
          <p:nvPr>
            <p:ph idx="4294967295"/>
          </p:nvPr>
        </p:nvSpPr>
        <p:spPr>
          <a:xfrm>
            <a:off x="683568" y="1700213"/>
            <a:ext cx="8001000" cy="4267200"/>
          </a:xfrm>
        </p:spPr>
        <p:txBody>
          <a:bodyPr/>
          <a:lstStyle/>
          <a:p>
            <a:r>
              <a:rPr lang="en-US" dirty="0" smtClean="0"/>
              <a:t>Ask for details of the mechanism of injury </a:t>
            </a:r>
          </a:p>
          <a:p>
            <a:r>
              <a:rPr lang="en-CA" dirty="0" smtClean="0"/>
              <a:t>Document clearly </a:t>
            </a:r>
          </a:p>
          <a:p>
            <a:r>
              <a:rPr lang="en-CA" dirty="0" smtClean="0"/>
              <a:t>Avoid “leading questions”</a:t>
            </a:r>
          </a:p>
          <a:p>
            <a:pPr lvl="1"/>
            <a:r>
              <a:rPr lang="en-CA" dirty="0" smtClean="0">
                <a:ea typeface="ＭＳ Ｐゴシック" pitchFamily="-72" charset="-128"/>
              </a:rPr>
              <a:t>e.g. ask: “</a:t>
            </a:r>
            <a:r>
              <a:rPr lang="en-US" dirty="0" smtClean="0">
                <a:ea typeface="ＭＳ Ｐゴシック" pitchFamily="-72" charset="-128"/>
              </a:rPr>
              <a:t>How was your child injured?” rather than “Is it possible he/she fell from ___?”</a:t>
            </a:r>
          </a:p>
          <a:p>
            <a:r>
              <a:rPr lang="en-US" dirty="0" smtClean="0"/>
              <a:t>Ask older children about injury</a:t>
            </a:r>
          </a:p>
          <a:p>
            <a:pPr lvl="1"/>
            <a:r>
              <a:rPr lang="en-US" dirty="0" smtClean="0">
                <a:ea typeface="ＭＳ Ｐゴシック" pitchFamily="-72" charset="-128"/>
              </a:rPr>
              <a:t>Preferably separate from parents/caregivers</a:t>
            </a:r>
          </a:p>
          <a:p>
            <a:r>
              <a:rPr lang="en-US" dirty="0" smtClean="0"/>
              <a:t>Avoid accusatory tone; avoid repetitive interviews</a:t>
            </a:r>
          </a:p>
          <a:p>
            <a:r>
              <a:rPr lang="en-US" dirty="0" smtClean="0"/>
              <a:t>Social history</a:t>
            </a:r>
          </a:p>
          <a:p>
            <a:endParaRPr lang="en-CA"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idx="4294967295"/>
          </p:nvPr>
        </p:nvSpPr>
        <p:spPr>
          <a:xfrm>
            <a:off x="611560" y="332656"/>
            <a:ext cx="8001000" cy="1216025"/>
          </a:xfrm>
        </p:spPr>
        <p:txBody>
          <a:bodyPr/>
          <a:lstStyle/>
          <a:p>
            <a:pPr eaLnBrk="1" hangingPunct="1"/>
            <a:r>
              <a:rPr lang="en-US" dirty="0" smtClean="0"/>
              <a:t>Red flags on physical exam for child abuse</a:t>
            </a:r>
          </a:p>
        </p:txBody>
      </p:sp>
      <p:sp>
        <p:nvSpPr>
          <p:cNvPr id="50178" name="Rectangle 3"/>
          <p:cNvSpPr>
            <a:spLocks noGrp="1" noChangeArrowheads="1"/>
          </p:cNvSpPr>
          <p:nvPr>
            <p:ph type="body" idx="4294967295"/>
          </p:nvPr>
        </p:nvSpPr>
        <p:spPr>
          <a:xfrm>
            <a:off x="611560" y="1844824"/>
            <a:ext cx="7772400" cy="4114800"/>
          </a:xfrm>
        </p:spPr>
        <p:txBody>
          <a:bodyPr/>
          <a:lstStyle/>
          <a:p>
            <a:pPr eaLnBrk="1" hangingPunct="1">
              <a:lnSpc>
                <a:spcPct val="90000"/>
              </a:lnSpc>
            </a:pPr>
            <a:r>
              <a:rPr lang="en-US" sz="2800" dirty="0" smtClean="0"/>
              <a:t>Evidence of neglect </a:t>
            </a:r>
            <a:r>
              <a:rPr lang="en-US" sz="2000" dirty="0" err="1" smtClean="0"/>
              <a:t>e.g</a:t>
            </a:r>
            <a:r>
              <a:rPr lang="en-US" sz="2000" dirty="0" smtClean="0"/>
              <a:t> malnutrition, untreated infections, rat bites</a:t>
            </a:r>
          </a:p>
          <a:p>
            <a:pPr eaLnBrk="1" hangingPunct="1">
              <a:lnSpc>
                <a:spcPct val="90000"/>
              </a:lnSpc>
            </a:pPr>
            <a:r>
              <a:rPr lang="en-US" sz="2800" dirty="0" smtClean="0"/>
              <a:t>Suspicious skin injuries: </a:t>
            </a:r>
          </a:p>
          <a:p>
            <a:pPr lvl="1" eaLnBrk="1" hangingPunct="1">
              <a:lnSpc>
                <a:spcPct val="90000"/>
              </a:lnSpc>
            </a:pPr>
            <a:r>
              <a:rPr lang="en-US" sz="2000" dirty="0" smtClean="0">
                <a:ea typeface="ＭＳ Ｐゴシック" pitchFamily="-72" charset="-128"/>
              </a:rPr>
              <a:t>Bite or pinch marks </a:t>
            </a:r>
          </a:p>
          <a:p>
            <a:pPr lvl="1" eaLnBrk="1" hangingPunct="1">
              <a:lnSpc>
                <a:spcPct val="90000"/>
              </a:lnSpc>
            </a:pPr>
            <a:r>
              <a:rPr lang="en-US" sz="2000" dirty="0" smtClean="0">
                <a:ea typeface="ＭＳ Ｐゴシック" pitchFamily="-72" charset="-128"/>
              </a:rPr>
              <a:t>Burns: cigarette, immersion, rope</a:t>
            </a:r>
          </a:p>
          <a:p>
            <a:pPr lvl="1" eaLnBrk="1" hangingPunct="1">
              <a:lnSpc>
                <a:spcPct val="90000"/>
              </a:lnSpc>
            </a:pPr>
            <a:r>
              <a:rPr lang="en-US" sz="2000" dirty="0" smtClean="0">
                <a:ea typeface="ＭＳ Ｐゴシック" pitchFamily="-72" charset="-128"/>
              </a:rPr>
              <a:t>Bruises: patterned, on infants</a:t>
            </a:r>
          </a:p>
          <a:p>
            <a:pPr eaLnBrk="1" hangingPunct="1">
              <a:lnSpc>
                <a:spcPct val="90000"/>
              </a:lnSpc>
            </a:pPr>
            <a:r>
              <a:rPr lang="en-US" sz="2800" dirty="0" smtClean="0"/>
              <a:t>Don’t forget to look behind ears, in mouth, genitalia</a:t>
            </a:r>
          </a:p>
          <a:p>
            <a:pPr eaLnBrk="1" hangingPunct="1">
              <a:lnSpc>
                <a:spcPct val="90000"/>
              </a:lnSpc>
            </a:pPr>
            <a:r>
              <a:rPr lang="en-US" sz="2800" dirty="0" smtClean="0"/>
              <a:t>Draw on body diagram or take pictures (if possible) with consent</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idx="4294967295"/>
          </p:nvPr>
        </p:nvSpPr>
        <p:spPr>
          <a:xfrm>
            <a:off x="611560" y="304800"/>
            <a:ext cx="8001000" cy="1216025"/>
          </a:xfrm>
        </p:spPr>
        <p:txBody>
          <a:bodyPr/>
          <a:lstStyle/>
          <a:p>
            <a:r>
              <a:rPr lang="en-US" smtClean="0"/>
              <a:t>Learning Objectives</a:t>
            </a:r>
          </a:p>
        </p:txBody>
      </p:sp>
      <p:sp>
        <p:nvSpPr>
          <p:cNvPr id="16386" name="Rectangle 3"/>
          <p:cNvSpPr>
            <a:spLocks noGrp="1" noChangeArrowheads="1"/>
          </p:cNvSpPr>
          <p:nvPr>
            <p:ph type="body" idx="4294967295"/>
          </p:nvPr>
        </p:nvSpPr>
        <p:spPr>
          <a:xfrm>
            <a:off x="611560" y="1773238"/>
            <a:ext cx="8001000" cy="4267200"/>
          </a:xfrm>
        </p:spPr>
        <p:txBody>
          <a:bodyPr/>
          <a:lstStyle/>
          <a:p>
            <a:pPr>
              <a:lnSpc>
                <a:spcPct val="90000"/>
              </a:lnSpc>
            </a:pPr>
            <a:r>
              <a:rPr lang="en-US" sz="2600" dirty="0" smtClean="0"/>
              <a:t>Definitions</a:t>
            </a:r>
          </a:p>
          <a:p>
            <a:pPr>
              <a:lnSpc>
                <a:spcPct val="90000"/>
              </a:lnSpc>
            </a:pPr>
            <a:r>
              <a:rPr lang="en-US" sz="2600" dirty="0" smtClean="0"/>
              <a:t>Epidemiology</a:t>
            </a:r>
          </a:p>
          <a:p>
            <a:pPr>
              <a:lnSpc>
                <a:spcPct val="90000"/>
              </a:lnSpc>
            </a:pPr>
            <a:r>
              <a:rPr lang="en-US" sz="2600" dirty="0" smtClean="0"/>
              <a:t>Risk factors</a:t>
            </a:r>
          </a:p>
          <a:p>
            <a:pPr>
              <a:lnSpc>
                <a:spcPct val="90000"/>
              </a:lnSpc>
            </a:pPr>
            <a:r>
              <a:rPr lang="en-US" sz="2600" dirty="0" smtClean="0"/>
              <a:t>Red flags </a:t>
            </a:r>
          </a:p>
          <a:p>
            <a:pPr>
              <a:lnSpc>
                <a:spcPct val="90000"/>
              </a:lnSpc>
            </a:pPr>
            <a:r>
              <a:rPr lang="en-US" sz="2600" dirty="0" smtClean="0"/>
              <a:t>Investigations</a:t>
            </a:r>
          </a:p>
          <a:p>
            <a:pPr>
              <a:lnSpc>
                <a:spcPct val="90000"/>
              </a:lnSpc>
            </a:pPr>
            <a:r>
              <a:rPr lang="en-US" sz="2600" dirty="0" smtClean="0"/>
              <a:t>Management</a:t>
            </a:r>
          </a:p>
          <a:p>
            <a:pPr>
              <a:lnSpc>
                <a:spcPct val="90000"/>
              </a:lnSpc>
            </a:pPr>
            <a:r>
              <a:rPr lang="en-US" sz="2600" dirty="0" smtClean="0"/>
              <a:t>Consequences</a:t>
            </a:r>
          </a:p>
          <a:p>
            <a:pPr>
              <a:lnSpc>
                <a:spcPct val="90000"/>
              </a:lnSpc>
            </a:pPr>
            <a:r>
              <a:rPr lang="en-US" sz="2600" dirty="0" smtClean="0"/>
              <a:t>Reporting</a:t>
            </a:r>
          </a:p>
          <a:p>
            <a:pPr>
              <a:lnSpc>
                <a:spcPct val="90000"/>
              </a:lnSpc>
            </a:pPr>
            <a:endParaRPr lang="en-US" sz="2600" dirty="0" smtClean="0"/>
          </a:p>
          <a:p>
            <a:pPr>
              <a:lnSpc>
                <a:spcPct val="90000"/>
              </a:lnSpc>
            </a:pPr>
            <a:endParaRPr lang="en-US" sz="2600"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E64334"/>
        </a:solidFill>
        <a:effectLst/>
      </p:bgPr>
    </p:bg>
    <p:spTree>
      <p:nvGrpSpPr>
        <p:cNvPr id="1" name=""/>
        <p:cNvGrpSpPr/>
        <p:nvPr/>
      </p:nvGrpSpPr>
      <p:grpSpPr>
        <a:xfrm>
          <a:off x="0" y="0"/>
          <a:ext cx="0" cy="0"/>
          <a:chOff x="0" y="0"/>
          <a:chExt cx="0" cy="0"/>
        </a:xfrm>
      </p:grpSpPr>
      <p:pic>
        <p:nvPicPr>
          <p:cNvPr id="52226" name="Picture 2"/>
          <p:cNvPicPr>
            <a:picLocks noGrp="1" noChangeAspect="1" noChangeArrowheads="1"/>
          </p:cNvPicPr>
          <p:nvPr>
            <p:ph idx="4294967295"/>
          </p:nvPr>
        </p:nvPicPr>
        <p:blipFill>
          <a:blip r:embed="rId3"/>
          <a:srcRect/>
          <a:stretch>
            <a:fillRect/>
          </a:stretch>
        </p:blipFill>
        <p:spPr>
          <a:xfrm>
            <a:off x="1691680" y="0"/>
            <a:ext cx="4906963" cy="6248400"/>
          </a:xfrm>
        </p:spPr>
      </p:pic>
      <p:sp>
        <p:nvSpPr>
          <p:cNvPr id="52227" name="TextBox 3"/>
          <p:cNvSpPr txBox="1">
            <a:spLocks noChangeArrowheads="1"/>
          </p:cNvSpPr>
          <p:nvPr/>
        </p:nvSpPr>
        <p:spPr bwMode="auto">
          <a:xfrm>
            <a:off x="2555776" y="6381328"/>
            <a:ext cx="3581400" cy="304800"/>
          </a:xfrm>
          <a:prstGeom prst="rect">
            <a:avLst/>
          </a:prstGeom>
          <a:noFill/>
          <a:ln w="9525">
            <a:noFill/>
            <a:miter lim="800000"/>
            <a:headEnd/>
            <a:tailEnd/>
          </a:ln>
        </p:spPr>
        <p:txBody>
          <a:bodyPr>
            <a:prstTxWarp prst="textNoShape">
              <a:avLst/>
            </a:prstTxWarp>
            <a:spAutoFit/>
          </a:bodyPr>
          <a:lstStyle/>
          <a:p>
            <a:pPr eaLnBrk="0" hangingPunct="0"/>
            <a:r>
              <a:rPr lang="en-CA" sz="1400" dirty="0"/>
              <a:t>http://</a:t>
            </a:r>
            <a:r>
              <a:rPr lang="en-CA" sz="1400" dirty="0" err="1"/>
              <a:t>www.cpdt.org.uk</a:t>
            </a:r>
            <a:r>
              <a:rPr lang="en-CA" sz="1400" dirty="0"/>
              <a:t>/tab02/2_4_1_0.htm</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E64334"/>
        </a:solidFill>
        <a:effectLst/>
      </p:bgPr>
    </p:bg>
    <p:spTree>
      <p:nvGrpSpPr>
        <p:cNvPr id="1" name=""/>
        <p:cNvGrpSpPr/>
        <p:nvPr/>
      </p:nvGrpSpPr>
      <p:grpSpPr>
        <a:xfrm>
          <a:off x="0" y="0"/>
          <a:ext cx="0" cy="0"/>
          <a:chOff x="0" y="0"/>
          <a:chExt cx="0" cy="0"/>
        </a:xfrm>
      </p:grpSpPr>
      <p:pic>
        <p:nvPicPr>
          <p:cNvPr id="54274" name="Picture 2" descr="D:\VDOCA2\PPT\Physical Abuse\Pa076.jpg"/>
          <p:cNvPicPr>
            <a:picLocks noGrp="1" noChangeAspect="1" noChangeArrowheads="1"/>
          </p:cNvPicPr>
          <p:nvPr>
            <p:ph idx="4294967295"/>
          </p:nvPr>
        </p:nvPicPr>
        <p:blipFill>
          <a:blip r:embed="rId3"/>
          <a:srcRect/>
          <a:stretch>
            <a:fillRect/>
          </a:stretch>
        </p:blipFill>
        <p:spPr>
          <a:xfrm>
            <a:off x="611560" y="1772816"/>
            <a:ext cx="6119812" cy="4056062"/>
          </a:xfrm>
          <a:ln>
            <a:solidFill>
              <a:schemeClr val="tx1"/>
            </a:solidFill>
          </a:ln>
        </p:spPr>
      </p:pic>
      <p:sp>
        <p:nvSpPr>
          <p:cNvPr id="54275" name="TextBox 4"/>
          <p:cNvSpPr txBox="1">
            <a:spLocks noChangeArrowheads="1"/>
          </p:cNvSpPr>
          <p:nvPr/>
        </p:nvSpPr>
        <p:spPr bwMode="auto">
          <a:xfrm>
            <a:off x="611560" y="5949280"/>
            <a:ext cx="6048672" cy="523220"/>
          </a:xfrm>
          <a:prstGeom prst="rect">
            <a:avLst/>
          </a:prstGeom>
          <a:noFill/>
          <a:ln w="9525">
            <a:noFill/>
            <a:miter lim="800000"/>
            <a:headEnd/>
            <a:tailEnd/>
          </a:ln>
        </p:spPr>
        <p:txBody>
          <a:bodyPr wrap="square">
            <a:prstTxWarp prst="textNoShape">
              <a:avLst/>
            </a:prstTxWarp>
            <a:spAutoFit/>
          </a:bodyPr>
          <a:lstStyle/>
          <a:p>
            <a:pPr eaLnBrk="0" hangingPunct="0"/>
            <a:r>
              <a:rPr lang="en-US" sz="1400" b="1" dirty="0"/>
              <a:t>Maguire, S. </a:t>
            </a:r>
            <a:r>
              <a:rPr lang="en-US" sz="1400" dirty="0"/>
              <a:t>Which injuries may indicate child abuse? </a:t>
            </a:r>
            <a:r>
              <a:rPr lang="en-US" sz="1400" i="1" dirty="0"/>
              <a:t>Arch Dis Child </a:t>
            </a:r>
            <a:r>
              <a:rPr lang="en-US" sz="1400" i="1" dirty="0" err="1"/>
              <a:t>Educ</a:t>
            </a:r>
            <a:r>
              <a:rPr lang="en-US" sz="1400" i="1" dirty="0"/>
              <a:t> </a:t>
            </a:r>
            <a:r>
              <a:rPr lang="en-US" sz="1400" i="1" dirty="0" err="1"/>
              <a:t>Pract</a:t>
            </a:r>
            <a:r>
              <a:rPr lang="en-US" sz="1400" i="1" dirty="0"/>
              <a:t> Ed. </a:t>
            </a:r>
            <a:r>
              <a:rPr lang="en-US" sz="1400" dirty="0"/>
              <a:t>2010, 95: 170-177.</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idx="4294967295"/>
          </p:nvPr>
        </p:nvSpPr>
        <p:spPr>
          <a:xfrm>
            <a:off x="1143000" y="304800"/>
            <a:ext cx="8001000" cy="1216025"/>
          </a:xfrm>
        </p:spPr>
        <p:txBody>
          <a:bodyPr/>
          <a:lstStyle/>
          <a:p>
            <a:pPr eaLnBrk="1" hangingPunct="1"/>
            <a:r>
              <a:rPr lang="en-US" smtClean="0"/>
              <a:t>Immersion burn</a:t>
            </a:r>
          </a:p>
        </p:txBody>
      </p:sp>
      <p:pic>
        <p:nvPicPr>
          <p:cNvPr id="56323" name="Picture 5" descr="https://www.pediatriccareonline.org/pco/ub?cmd=repview&amp;name=PCOImage282&amp;type=aap_ppc"/>
          <p:cNvPicPr>
            <a:picLocks noGrp="1" noChangeAspect="1" noChangeArrowheads="1"/>
          </p:cNvPicPr>
          <p:nvPr>
            <p:ph idx="4294967295"/>
          </p:nvPr>
        </p:nvPicPr>
        <p:blipFill>
          <a:blip r:embed="rId3"/>
          <a:srcRect/>
          <a:stretch>
            <a:fillRect/>
          </a:stretch>
        </p:blipFill>
        <p:spPr>
          <a:xfrm>
            <a:off x="611560" y="1772816"/>
            <a:ext cx="6365875" cy="4267200"/>
          </a:xfrm>
        </p:spPr>
      </p:pic>
      <p:sp>
        <p:nvSpPr>
          <p:cNvPr id="56322" name="TextBox 4"/>
          <p:cNvSpPr txBox="1">
            <a:spLocks noChangeArrowheads="1"/>
          </p:cNvSpPr>
          <p:nvPr/>
        </p:nvSpPr>
        <p:spPr bwMode="auto">
          <a:xfrm>
            <a:off x="762000" y="6324600"/>
            <a:ext cx="3352800" cy="304800"/>
          </a:xfrm>
          <a:prstGeom prst="rect">
            <a:avLst/>
          </a:prstGeom>
          <a:noFill/>
          <a:ln w="9525">
            <a:noFill/>
            <a:miter lim="800000"/>
            <a:headEnd/>
            <a:tailEnd/>
          </a:ln>
        </p:spPr>
        <p:txBody>
          <a:bodyPr>
            <a:prstTxWarp prst="textNoShape">
              <a:avLst/>
            </a:prstTxWarp>
            <a:spAutoFit/>
          </a:bodyPr>
          <a:lstStyle/>
          <a:p>
            <a:pPr eaLnBrk="0" hangingPunct="0"/>
            <a:r>
              <a:rPr lang="en-CA" sz="1400"/>
              <a:t>www.pediatriccareonline.org</a:t>
            </a:r>
            <a:endParaRPr lang="en-US" sz="140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idx="4294967295"/>
          </p:nvPr>
        </p:nvSpPr>
        <p:spPr>
          <a:xfrm>
            <a:off x="683568" y="304800"/>
            <a:ext cx="8001000" cy="1216025"/>
          </a:xfrm>
        </p:spPr>
        <p:txBody>
          <a:bodyPr/>
          <a:lstStyle/>
          <a:p>
            <a:pPr eaLnBrk="1" hangingPunct="1"/>
            <a:r>
              <a:rPr lang="en-US" smtClean="0"/>
              <a:t>Quiz Question 2</a:t>
            </a:r>
          </a:p>
        </p:txBody>
      </p:sp>
      <p:sp>
        <p:nvSpPr>
          <p:cNvPr id="58370" name="Rectangle 3"/>
          <p:cNvSpPr>
            <a:spLocks noGrp="1" noChangeArrowheads="1"/>
          </p:cNvSpPr>
          <p:nvPr>
            <p:ph type="body" idx="4294967295"/>
          </p:nvPr>
        </p:nvSpPr>
        <p:spPr>
          <a:xfrm>
            <a:off x="683568" y="1773238"/>
            <a:ext cx="8001000" cy="4267200"/>
          </a:xfrm>
        </p:spPr>
        <p:txBody>
          <a:bodyPr/>
          <a:lstStyle/>
          <a:p>
            <a:pPr eaLnBrk="1" hangingPunct="1"/>
            <a:r>
              <a:rPr lang="en-US" dirty="0" smtClean="0"/>
              <a:t>How many days old is a green bruise?</a:t>
            </a:r>
          </a:p>
          <a:p>
            <a:pPr lvl="1" eaLnBrk="1" hangingPunct="1"/>
            <a:r>
              <a:rPr lang="en-US" dirty="0" smtClean="0">
                <a:ea typeface="ＭＳ Ｐゴシック" pitchFamily="-72" charset="-128"/>
              </a:rPr>
              <a:t>0-1 day</a:t>
            </a:r>
          </a:p>
          <a:p>
            <a:pPr lvl="1" eaLnBrk="1" hangingPunct="1"/>
            <a:r>
              <a:rPr lang="en-US" dirty="0" smtClean="0">
                <a:ea typeface="ＭＳ Ｐゴシック" pitchFamily="-72" charset="-128"/>
              </a:rPr>
              <a:t>1-5 days</a:t>
            </a:r>
          </a:p>
          <a:p>
            <a:pPr lvl="1" eaLnBrk="1" hangingPunct="1"/>
            <a:r>
              <a:rPr lang="en-US" dirty="0" smtClean="0">
                <a:ea typeface="ＭＳ Ｐゴシック" pitchFamily="-72" charset="-128"/>
              </a:rPr>
              <a:t>5-7 days</a:t>
            </a:r>
          </a:p>
          <a:p>
            <a:pPr lvl="1" eaLnBrk="1" hangingPunct="1"/>
            <a:r>
              <a:rPr lang="en-US" dirty="0" smtClean="0">
                <a:ea typeface="ＭＳ Ｐゴシック" pitchFamily="-72" charset="-128"/>
              </a:rPr>
              <a:t>None of the above</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idx="4294967295"/>
          </p:nvPr>
        </p:nvSpPr>
        <p:spPr>
          <a:xfrm>
            <a:off x="611560" y="304800"/>
            <a:ext cx="8001000" cy="1216025"/>
          </a:xfrm>
        </p:spPr>
        <p:txBody>
          <a:bodyPr/>
          <a:lstStyle/>
          <a:p>
            <a:r>
              <a:rPr lang="en-CA" smtClean="0"/>
              <a:t>Bruises in physical abuse</a:t>
            </a:r>
          </a:p>
        </p:txBody>
      </p:sp>
      <p:sp>
        <p:nvSpPr>
          <p:cNvPr id="60418" name="Content Placeholder 2"/>
          <p:cNvSpPr>
            <a:spLocks noGrp="1"/>
          </p:cNvSpPr>
          <p:nvPr>
            <p:ph idx="4294967295"/>
          </p:nvPr>
        </p:nvSpPr>
        <p:spPr>
          <a:xfrm>
            <a:off x="611560" y="1773238"/>
            <a:ext cx="8001000" cy="4267200"/>
          </a:xfrm>
        </p:spPr>
        <p:txBody>
          <a:bodyPr/>
          <a:lstStyle/>
          <a:p>
            <a:pPr eaLnBrk="1" hangingPunct="1">
              <a:lnSpc>
                <a:spcPct val="90000"/>
              </a:lnSpc>
            </a:pPr>
            <a:r>
              <a:rPr lang="en-US" sz="3200" dirty="0" smtClean="0"/>
              <a:t>More often on surfaces away from bony prominences</a:t>
            </a:r>
            <a:r>
              <a:rPr lang="en-US" sz="3600" dirty="0" smtClean="0"/>
              <a:t>, </a:t>
            </a:r>
            <a:r>
              <a:rPr lang="en-US" sz="1800" dirty="0" smtClean="0"/>
              <a:t>e.g. head, face, neck, buttocks, hands, upper arms</a:t>
            </a:r>
          </a:p>
          <a:p>
            <a:pPr eaLnBrk="1" hangingPunct="1">
              <a:lnSpc>
                <a:spcPct val="90000"/>
              </a:lnSpc>
            </a:pPr>
            <a:r>
              <a:rPr lang="en-US" sz="3200" dirty="0" smtClean="0"/>
              <a:t>Well-demarcated pattern</a:t>
            </a:r>
            <a:r>
              <a:rPr lang="en-US" sz="3600" dirty="0" smtClean="0"/>
              <a:t>, </a:t>
            </a:r>
            <a:r>
              <a:rPr lang="en-US" sz="1800" dirty="0" smtClean="0"/>
              <a:t>e.g. belt buckle, fingers</a:t>
            </a:r>
          </a:p>
          <a:p>
            <a:pPr eaLnBrk="1" hangingPunct="1">
              <a:lnSpc>
                <a:spcPct val="90000"/>
              </a:lnSpc>
            </a:pPr>
            <a:r>
              <a:rPr lang="en-US" sz="3200" dirty="0" smtClean="0"/>
              <a:t>Any bruise on a non-ambulatory infant is concerning</a:t>
            </a:r>
            <a:endParaRPr lang="en-US" sz="3600" dirty="0" smtClean="0"/>
          </a:p>
          <a:p>
            <a:endParaRPr lang="en-CA" dirty="0" smtClean="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xfrm>
            <a:off x="914400" y="260350"/>
            <a:ext cx="8229600" cy="1143000"/>
          </a:xfrm>
        </p:spPr>
        <p:txBody>
          <a:bodyPr/>
          <a:lstStyle/>
          <a:p>
            <a:pPr eaLnBrk="1" hangingPunct="1"/>
            <a:r>
              <a:rPr lang="en-US" dirty="0" smtClean="0"/>
              <a:t>Some suspicious bruises</a:t>
            </a:r>
          </a:p>
        </p:txBody>
      </p:sp>
      <p:sp>
        <p:nvSpPr>
          <p:cNvPr id="62467" name="Text Placeholder 5"/>
          <p:cNvSpPr>
            <a:spLocks noGrp="1"/>
          </p:cNvSpPr>
          <p:nvPr>
            <p:ph type="body" idx="4294967295"/>
          </p:nvPr>
        </p:nvSpPr>
        <p:spPr>
          <a:xfrm>
            <a:off x="603820" y="1535113"/>
            <a:ext cx="4040188" cy="639762"/>
          </a:xfrm>
        </p:spPr>
        <p:txBody>
          <a:bodyPr anchor="b"/>
          <a:lstStyle/>
          <a:p>
            <a:pPr marL="0" indent="0">
              <a:buFont typeface="Wingdings" pitchFamily="-72" charset="2"/>
              <a:buNone/>
            </a:pPr>
            <a:r>
              <a:rPr lang="en-CA" sz="2400" b="1" dirty="0" smtClean="0"/>
              <a:t>Multiples bruises</a:t>
            </a:r>
          </a:p>
        </p:txBody>
      </p:sp>
      <p:sp>
        <p:nvSpPr>
          <p:cNvPr id="62468" name="Text Placeholder 7"/>
          <p:cNvSpPr>
            <a:spLocks noGrp="1"/>
          </p:cNvSpPr>
          <p:nvPr>
            <p:ph type="body" sz="quarter" idx="4294967295"/>
          </p:nvPr>
        </p:nvSpPr>
        <p:spPr>
          <a:xfrm>
            <a:off x="4788024" y="1562522"/>
            <a:ext cx="4041775" cy="639762"/>
          </a:xfrm>
        </p:spPr>
        <p:txBody>
          <a:bodyPr anchor="b"/>
          <a:lstStyle/>
          <a:p>
            <a:pPr marL="0" indent="0">
              <a:buFont typeface="Wingdings" pitchFamily="-72" charset="2"/>
              <a:buNone/>
            </a:pPr>
            <a:r>
              <a:rPr lang="en-CA" sz="2400" b="1" dirty="0" smtClean="0"/>
              <a:t>Fingertip bruises</a:t>
            </a:r>
          </a:p>
        </p:txBody>
      </p:sp>
      <p:pic>
        <p:nvPicPr>
          <p:cNvPr id="62471" name="Picture 5"/>
          <p:cNvPicPr>
            <a:picLocks noGrp="1" noChangeAspect="1" noChangeArrowheads="1"/>
          </p:cNvPicPr>
          <p:nvPr>
            <p:ph sz="quarter" idx="4294967295"/>
          </p:nvPr>
        </p:nvPicPr>
        <p:blipFill>
          <a:blip r:embed="rId3"/>
          <a:srcRect/>
          <a:stretch>
            <a:fillRect/>
          </a:stretch>
        </p:blipFill>
        <p:spPr>
          <a:xfrm>
            <a:off x="4788024" y="2361034"/>
            <a:ext cx="4041775" cy="2724150"/>
          </a:xfrm>
        </p:spPr>
      </p:pic>
      <p:pic>
        <p:nvPicPr>
          <p:cNvPr id="62472" name="Picture 10" descr="https://www.pediatriccareonline.org/pco/ub?cmd=repview&amp;name=PCOImage276&amp;type=aap_ppc"/>
          <p:cNvPicPr>
            <a:picLocks noGrp="1" noChangeAspect="1" noChangeArrowheads="1"/>
          </p:cNvPicPr>
          <p:nvPr>
            <p:ph sz="half" idx="4294967295"/>
          </p:nvPr>
        </p:nvPicPr>
        <p:blipFill>
          <a:blip r:embed="rId4"/>
          <a:srcRect/>
          <a:stretch>
            <a:fillRect/>
          </a:stretch>
        </p:blipFill>
        <p:spPr>
          <a:xfrm>
            <a:off x="575766" y="2174875"/>
            <a:ext cx="3132138" cy="3951288"/>
          </a:xfrm>
        </p:spPr>
      </p:pic>
      <p:sp>
        <p:nvSpPr>
          <p:cNvPr id="62469" name="TextBox 8"/>
          <p:cNvSpPr txBox="1">
            <a:spLocks noChangeArrowheads="1"/>
          </p:cNvSpPr>
          <p:nvPr/>
        </p:nvSpPr>
        <p:spPr bwMode="auto">
          <a:xfrm>
            <a:off x="4860032" y="5157192"/>
            <a:ext cx="4343400" cy="517525"/>
          </a:xfrm>
          <a:prstGeom prst="rect">
            <a:avLst/>
          </a:prstGeom>
          <a:noFill/>
          <a:ln w="9525">
            <a:noFill/>
            <a:miter lim="800000"/>
            <a:headEnd/>
            <a:tailEnd/>
          </a:ln>
        </p:spPr>
        <p:txBody>
          <a:bodyPr>
            <a:prstTxWarp prst="textNoShape">
              <a:avLst/>
            </a:prstTxWarp>
            <a:spAutoFit/>
          </a:bodyPr>
          <a:lstStyle/>
          <a:p>
            <a:pPr eaLnBrk="0" hangingPunct="0"/>
            <a:r>
              <a:rPr lang="en-US" sz="1400" dirty="0"/>
              <a:t>http://</a:t>
            </a:r>
            <a:r>
              <a:rPr lang="en-US" sz="1400" dirty="0" err="1"/>
              <a:t>www.med.pdn.ac.lk</a:t>
            </a:r>
            <a:r>
              <a:rPr lang="en-US" sz="1400" dirty="0"/>
              <a:t>/departments/forensic/BUDHUSARANAI/blast-</a:t>
            </a:r>
            <a:r>
              <a:rPr lang="en-US" sz="1400" dirty="0" err="1"/>
              <a:t>ansr.html</a:t>
            </a:r>
            <a:endParaRPr lang="en-US" sz="1400" dirty="0"/>
          </a:p>
        </p:txBody>
      </p:sp>
      <p:sp>
        <p:nvSpPr>
          <p:cNvPr id="62470" name="TextBox 9"/>
          <p:cNvSpPr txBox="1">
            <a:spLocks noChangeArrowheads="1"/>
          </p:cNvSpPr>
          <p:nvPr/>
        </p:nvSpPr>
        <p:spPr bwMode="auto">
          <a:xfrm>
            <a:off x="1219200" y="6324600"/>
            <a:ext cx="2514600" cy="304800"/>
          </a:xfrm>
          <a:prstGeom prst="rect">
            <a:avLst/>
          </a:prstGeom>
          <a:noFill/>
          <a:ln w="9525">
            <a:noFill/>
            <a:miter lim="800000"/>
            <a:headEnd/>
            <a:tailEnd/>
          </a:ln>
        </p:spPr>
        <p:txBody>
          <a:bodyPr>
            <a:prstTxWarp prst="textNoShape">
              <a:avLst/>
            </a:prstTxWarp>
            <a:spAutoFit/>
          </a:bodyPr>
          <a:lstStyle/>
          <a:p>
            <a:pPr eaLnBrk="0" hangingPunct="0"/>
            <a:r>
              <a:rPr lang="en-CA" sz="1400"/>
              <a:t>www.pediatriccareonline.org</a:t>
            </a:r>
            <a:endParaRPr lang="en-US" sz="140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ChangeArrowheads="1"/>
          </p:cNvSpPr>
          <p:nvPr>
            <p:ph type="title" idx="4294967295"/>
          </p:nvPr>
        </p:nvSpPr>
        <p:spPr>
          <a:xfrm>
            <a:off x="1143000" y="304800"/>
            <a:ext cx="8001000" cy="1216025"/>
          </a:xfrm>
        </p:spPr>
        <p:txBody>
          <a:bodyPr/>
          <a:lstStyle/>
          <a:p>
            <a:pPr eaLnBrk="1" hangingPunct="1"/>
            <a:r>
              <a:rPr lang="en-US" smtClean="0"/>
              <a:t>Patterned bruise</a:t>
            </a:r>
          </a:p>
        </p:txBody>
      </p:sp>
      <p:pic>
        <p:nvPicPr>
          <p:cNvPr id="64516" name="Picture 6" descr="http://www.aafp.org/afp/2000/0515/afp20000515p3057-f2.jpg"/>
          <p:cNvPicPr>
            <a:picLocks noGrp="1" noChangeAspect="1" noChangeArrowheads="1"/>
          </p:cNvPicPr>
          <p:nvPr>
            <p:ph idx="4294967295"/>
          </p:nvPr>
        </p:nvPicPr>
        <p:blipFill>
          <a:blip r:embed="rId3"/>
          <a:srcRect/>
          <a:stretch>
            <a:fillRect/>
          </a:stretch>
        </p:blipFill>
        <p:spPr>
          <a:xfrm>
            <a:off x="1780133" y="1752600"/>
            <a:ext cx="4664075" cy="4267200"/>
          </a:xfrm>
        </p:spPr>
      </p:pic>
      <p:sp>
        <p:nvSpPr>
          <p:cNvPr id="64515" name="TextBox 5"/>
          <p:cNvSpPr txBox="1">
            <a:spLocks noChangeArrowheads="1"/>
          </p:cNvSpPr>
          <p:nvPr/>
        </p:nvSpPr>
        <p:spPr bwMode="auto">
          <a:xfrm>
            <a:off x="1626840" y="6093296"/>
            <a:ext cx="5105400" cy="304800"/>
          </a:xfrm>
          <a:prstGeom prst="rect">
            <a:avLst/>
          </a:prstGeom>
          <a:noFill/>
          <a:ln w="9525">
            <a:noFill/>
            <a:miter lim="800000"/>
            <a:headEnd/>
            <a:tailEnd/>
          </a:ln>
        </p:spPr>
        <p:txBody>
          <a:bodyPr>
            <a:prstTxWarp prst="textNoShape">
              <a:avLst/>
            </a:prstTxWarp>
            <a:spAutoFit/>
          </a:bodyPr>
          <a:lstStyle/>
          <a:p>
            <a:pPr eaLnBrk="0" hangingPunct="0"/>
            <a:r>
              <a:rPr lang="en-CA" sz="1400" dirty="0"/>
              <a:t>http://</a:t>
            </a:r>
            <a:r>
              <a:rPr lang="en-CA" sz="1400" dirty="0" err="1"/>
              <a:t>www.aafp.org</a:t>
            </a:r>
            <a:r>
              <a:rPr lang="en-CA" sz="1400" dirty="0"/>
              <a:t>/</a:t>
            </a:r>
            <a:r>
              <a:rPr lang="en-CA" sz="1400" dirty="0" err="1"/>
              <a:t>afp</a:t>
            </a:r>
            <a:r>
              <a:rPr lang="en-CA" sz="1400" dirty="0"/>
              <a:t>/2000/0515/afp20000515p3057-f2.jpg</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idx="4294967295"/>
          </p:nvPr>
        </p:nvSpPr>
        <p:spPr>
          <a:xfrm>
            <a:off x="1143000" y="304800"/>
            <a:ext cx="8001000" cy="1216025"/>
          </a:xfrm>
        </p:spPr>
        <p:txBody>
          <a:bodyPr/>
          <a:lstStyle/>
          <a:p>
            <a:r>
              <a:rPr lang="en-US" smtClean="0"/>
              <a:t>Any bruise on a young infant</a:t>
            </a:r>
          </a:p>
        </p:txBody>
      </p:sp>
      <p:pic>
        <p:nvPicPr>
          <p:cNvPr id="66563" name="Picture 4" descr="D:\VDOCA2\PPT\Physical Abuse\PA011.jpg"/>
          <p:cNvPicPr>
            <a:picLocks noGrp="1" noChangeAspect="1" noChangeArrowheads="1"/>
          </p:cNvPicPr>
          <p:nvPr>
            <p:ph idx="4294967295"/>
          </p:nvPr>
        </p:nvPicPr>
        <p:blipFill>
          <a:blip r:embed="rId3"/>
          <a:srcRect/>
          <a:stretch>
            <a:fillRect/>
          </a:stretch>
        </p:blipFill>
        <p:spPr>
          <a:xfrm>
            <a:off x="1150615" y="1752600"/>
            <a:ext cx="3781425" cy="4267200"/>
          </a:xfrm>
          <a:ln>
            <a:solidFill>
              <a:schemeClr val="tx1"/>
            </a:solidFill>
          </a:ln>
        </p:spPr>
      </p:pic>
      <p:sp>
        <p:nvSpPr>
          <p:cNvPr id="66562" name="TextBox 4"/>
          <p:cNvSpPr txBox="1">
            <a:spLocks noChangeArrowheads="1"/>
          </p:cNvSpPr>
          <p:nvPr/>
        </p:nvSpPr>
        <p:spPr bwMode="auto">
          <a:xfrm>
            <a:off x="2532856" y="6324600"/>
            <a:ext cx="4343400" cy="304800"/>
          </a:xfrm>
          <a:prstGeom prst="rect">
            <a:avLst/>
          </a:prstGeom>
          <a:noFill/>
          <a:ln w="9525">
            <a:noFill/>
            <a:miter lim="800000"/>
            <a:headEnd/>
            <a:tailEnd/>
          </a:ln>
        </p:spPr>
        <p:txBody>
          <a:bodyPr>
            <a:prstTxWarp prst="textNoShape">
              <a:avLst/>
            </a:prstTxWarp>
            <a:spAutoFit/>
          </a:bodyPr>
          <a:lstStyle/>
          <a:p>
            <a:pPr eaLnBrk="0" hangingPunct="0"/>
            <a:r>
              <a:rPr lang="en-US" sz="1400"/>
              <a:t>www.pediatriccareonline.org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idx="4294967295"/>
          </p:nvPr>
        </p:nvSpPr>
        <p:spPr>
          <a:xfrm>
            <a:off x="683568" y="304800"/>
            <a:ext cx="8001000" cy="1216025"/>
          </a:xfrm>
        </p:spPr>
        <p:txBody>
          <a:bodyPr/>
          <a:lstStyle/>
          <a:p>
            <a:r>
              <a:rPr lang="en-CA" smtClean="0"/>
              <a:t>Bruising: Differential diagnosis</a:t>
            </a:r>
          </a:p>
        </p:txBody>
      </p:sp>
      <p:sp>
        <p:nvSpPr>
          <p:cNvPr id="68610" name="Content Placeholder 2"/>
          <p:cNvSpPr>
            <a:spLocks noGrp="1"/>
          </p:cNvSpPr>
          <p:nvPr>
            <p:ph idx="4294967295"/>
          </p:nvPr>
        </p:nvSpPr>
        <p:spPr>
          <a:xfrm>
            <a:off x="683568" y="1844675"/>
            <a:ext cx="8001000" cy="4267200"/>
          </a:xfrm>
        </p:spPr>
        <p:txBody>
          <a:bodyPr/>
          <a:lstStyle/>
          <a:p>
            <a:r>
              <a:rPr lang="en-US" sz="3200" dirty="0" smtClean="0"/>
              <a:t>Bleeding disorders</a:t>
            </a:r>
          </a:p>
          <a:p>
            <a:r>
              <a:rPr lang="en-US" sz="3200" dirty="0" smtClean="0"/>
              <a:t>Salicylate (aspirin) ingestion</a:t>
            </a:r>
          </a:p>
          <a:p>
            <a:r>
              <a:rPr lang="en-US" sz="3200" dirty="0" err="1" smtClean="0"/>
              <a:t>Vasculitis</a:t>
            </a:r>
            <a:endParaRPr lang="en-US" sz="3200" dirty="0" smtClean="0"/>
          </a:p>
          <a:p>
            <a:r>
              <a:rPr lang="en-US" sz="3200" dirty="0" smtClean="0"/>
              <a:t>Slate grey patch </a:t>
            </a:r>
          </a:p>
          <a:p>
            <a:r>
              <a:rPr lang="en-US" sz="3200" dirty="0" smtClean="0"/>
              <a:t>Don’t forget to look for signs of disease process </a:t>
            </a:r>
            <a:r>
              <a:rPr lang="en-US" sz="2800" dirty="0" smtClean="0"/>
              <a:t>e.g. enlarged liver or spleen </a:t>
            </a:r>
          </a:p>
          <a:p>
            <a:r>
              <a:rPr lang="en-US" sz="3200" dirty="0" smtClean="0"/>
              <a:t>Cultural practices</a:t>
            </a:r>
          </a:p>
          <a:p>
            <a:endParaRPr lang="en-CA" dirty="0" smtClean="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idx="4294967295"/>
          </p:nvPr>
        </p:nvSpPr>
        <p:spPr>
          <a:xfrm>
            <a:off x="611560" y="304800"/>
            <a:ext cx="8001000" cy="1216025"/>
          </a:xfrm>
        </p:spPr>
        <p:txBody>
          <a:bodyPr/>
          <a:lstStyle/>
          <a:p>
            <a:r>
              <a:rPr lang="en-CA" smtClean="0"/>
              <a:t>Investigations for bruising</a:t>
            </a:r>
          </a:p>
        </p:txBody>
      </p:sp>
      <p:sp>
        <p:nvSpPr>
          <p:cNvPr id="70658" name="Content Placeholder 2"/>
          <p:cNvSpPr>
            <a:spLocks noGrp="1"/>
          </p:cNvSpPr>
          <p:nvPr>
            <p:ph idx="4294967295"/>
          </p:nvPr>
        </p:nvSpPr>
        <p:spPr>
          <a:xfrm>
            <a:off x="611560" y="1773238"/>
            <a:ext cx="8001000" cy="4267200"/>
          </a:xfrm>
        </p:spPr>
        <p:txBody>
          <a:bodyPr/>
          <a:lstStyle/>
          <a:p>
            <a:r>
              <a:rPr lang="en-US" sz="3200" dirty="0" smtClean="0"/>
              <a:t>Complete blood count (platelets)</a:t>
            </a:r>
          </a:p>
          <a:p>
            <a:r>
              <a:rPr lang="en-US" sz="3200" dirty="0" smtClean="0"/>
              <a:t>Coagulation studies </a:t>
            </a:r>
          </a:p>
          <a:p>
            <a:r>
              <a:rPr lang="en-US" sz="3200" dirty="0" smtClean="0"/>
              <a:t>If highly suspicious and child &lt; 2 years, consider investigations for fractures and head injury </a:t>
            </a:r>
            <a:endParaRPr lang="en-CA"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a:xfrm>
            <a:off x="683568" y="304800"/>
            <a:ext cx="8001000" cy="1216025"/>
          </a:xfrm>
        </p:spPr>
        <p:txBody>
          <a:bodyPr/>
          <a:lstStyle/>
          <a:p>
            <a:r>
              <a:rPr lang="en-US" smtClean="0"/>
              <a:t>Disclaimer</a:t>
            </a:r>
          </a:p>
        </p:txBody>
      </p:sp>
      <p:sp>
        <p:nvSpPr>
          <p:cNvPr id="18434" name="Content Placeholder 2"/>
          <p:cNvSpPr>
            <a:spLocks noGrp="1"/>
          </p:cNvSpPr>
          <p:nvPr>
            <p:ph idx="4294967295"/>
          </p:nvPr>
        </p:nvSpPr>
        <p:spPr>
          <a:xfrm>
            <a:off x="683568" y="1773238"/>
            <a:ext cx="8001000" cy="4267200"/>
          </a:xfrm>
        </p:spPr>
        <p:txBody>
          <a:bodyPr/>
          <a:lstStyle/>
          <a:p>
            <a:r>
              <a:rPr lang="en-US" dirty="0" smtClean="0"/>
              <a:t>This presentation provides a brief overview of when to suspect and how to evaluate a child for physical and sexual abuse</a:t>
            </a:r>
          </a:p>
          <a:p>
            <a:r>
              <a:rPr lang="en-US" dirty="0" smtClean="0"/>
              <a:t>You should use caution when interpreting suspicious findings</a:t>
            </a:r>
          </a:p>
          <a:p>
            <a:r>
              <a:rPr lang="en-US" dirty="0" smtClean="0"/>
              <a:t>In a case of suspected abuse, you should consult with a pediatrician with experience in abuse evaluations whenever possible</a:t>
            </a:r>
          </a:p>
          <a:p>
            <a:endParaRPr lang="en-US"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ChangeArrowheads="1"/>
          </p:cNvSpPr>
          <p:nvPr>
            <p:ph type="title" idx="4294967295"/>
          </p:nvPr>
        </p:nvSpPr>
        <p:spPr>
          <a:xfrm>
            <a:off x="683568" y="304800"/>
            <a:ext cx="8001000" cy="1216025"/>
          </a:xfrm>
        </p:spPr>
        <p:txBody>
          <a:bodyPr/>
          <a:lstStyle/>
          <a:p>
            <a:pPr eaLnBrk="1" hangingPunct="1"/>
            <a:r>
              <a:rPr lang="en-US" smtClean="0"/>
              <a:t>Quiz Question 3</a:t>
            </a:r>
          </a:p>
        </p:txBody>
      </p:sp>
      <p:sp>
        <p:nvSpPr>
          <p:cNvPr id="72706" name="Rectangle 3"/>
          <p:cNvSpPr>
            <a:spLocks noGrp="1" noChangeArrowheads="1"/>
          </p:cNvSpPr>
          <p:nvPr>
            <p:ph type="body" idx="4294967295"/>
          </p:nvPr>
        </p:nvSpPr>
        <p:spPr>
          <a:xfrm>
            <a:off x="683568" y="1773238"/>
            <a:ext cx="8001000" cy="4267200"/>
          </a:xfrm>
        </p:spPr>
        <p:txBody>
          <a:bodyPr/>
          <a:lstStyle/>
          <a:p>
            <a:pPr eaLnBrk="1" hangingPunct="1"/>
            <a:r>
              <a:rPr lang="en-US" dirty="0" smtClean="0"/>
              <a:t>Which of the following fractures is most suspicious for physical abuse?</a:t>
            </a:r>
          </a:p>
          <a:p>
            <a:pPr lvl="1" eaLnBrk="1" hangingPunct="1"/>
            <a:r>
              <a:rPr lang="en-US" dirty="0" smtClean="0">
                <a:ea typeface="ＭＳ Ｐゴシック" pitchFamily="-72" charset="-128"/>
              </a:rPr>
              <a:t>Linear skull facture </a:t>
            </a:r>
          </a:p>
          <a:p>
            <a:pPr lvl="1" eaLnBrk="1" hangingPunct="1"/>
            <a:r>
              <a:rPr lang="en-US" dirty="0" smtClean="0">
                <a:ea typeface="ＭＳ Ｐゴシック" pitchFamily="-72" charset="-128"/>
              </a:rPr>
              <a:t>Rib fracture</a:t>
            </a:r>
          </a:p>
          <a:p>
            <a:pPr lvl="1" eaLnBrk="1" hangingPunct="1"/>
            <a:r>
              <a:rPr lang="en-US" dirty="0" smtClean="0">
                <a:ea typeface="ＭＳ Ｐゴシック" pitchFamily="-72" charset="-128"/>
              </a:rPr>
              <a:t>Spiral tibia fracture</a:t>
            </a:r>
          </a:p>
          <a:p>
            <a:pPr lvl="1" eaLnBrk="1" hangingPunct="1"/>
            <a:r>
              <a:rPr lang="en-US" dirty="0" err="1" smtClean="0">
                <a:ea typeface="ＭＳ Ｐゴシック" pitchFamily="-72" charset="-128"/>
              </a:rPr>
              <a:t>Humerus</a:t>
            </a:r>
            <a:r>
              <a:rPr lang="en-US" dirty="0" smtClean="0">
                <a:ea typeface="ＭＳ Ｐゴシック" pitchFamily="-72" charset="-128"/>
              </a:rPr>
              <a:t> fracture</a:t>
            </a:r>
          </a:p>
          <a:p>
            <a:pPr eaLnBrk="1" hangingPunct="1">
              <a:buFont typeface="Wingdings" pitchFamily="-72" charset="2"/>
              <a:buNone/>
            </a:pPr>
            <a:endParaRPr lang="en-US" dirty="0" smtClean="0"/>
          </a:p>
          <a:p>
            <a:pPr eaLnBrk="1" hangingPunct="1"/>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ChangeArrowheads="1"/>
          </p:cNvSpPr>
          <p:nvPr>
            <p:ph type="title" idx="4294967295"/>
          </p:nvPr>
        </p:nvSpPr>
        <p:spPr>
          <a:xfrm>
            <a:off x="683568" y="304800"/>
            <a:ext cx="8001000" cy="1216025"/>
          </a:xfrm>
        </p:spPr>
        <p:txBody>
          <a:bodyPr/>
          <a:lstStyle/>
          <a:p>
            <a:pPr eaLnBrk="1" hangingPunct="1"/>
            <a:r>
              <a:rPr lang="en-US" smtClean="0"/>
              <a:t>Red flags for abusive fractures</a:t>
            </a:r>
          </a:p>
        </p:txBody>
      </p:sp>
      <p:sp>
        <p:nvSpPr>
          <p:cNvPr id="74754" name="Rectangle 3"/>
          <p:cNvSpPr>
            <a:spLocks noGrp="1" noChangeArrowheads="1"/>
          </p:cNvSpPr>
          <p:nvPr>
            <p:ph type="body" idx="4294967295"/>
          </p:nvPr>
        </p:nvSpPr>
        <p:spPr>
          <a:xfrm>
            <a:off x="683568" y="1773238"/>
            <a:ext cx="8001000" cy="4267200"/>
          </a:xfrm>
        </p:spPr>
        <p:txBody>
          <a:bodyPr/>
          <a:lstStyle/>
          <a:p>
            <a:pPr eaLnBrk="1" hangingPunct="1">
              <a:lnSpc>
                <a:spcPct val="90000"/>
              </a:lnSpc>
            </a:pPr>
            <a:r>
              <a:rPr lang="en-US" dirty="0" smtClean="0"/>
              <a:t>Multiple fractures</a:t>
            </a:r>
          </a:p>
          <a:p>
            <a:pPr eaLnBrk="1" hangingPunct="1">
              <a:lnSpc>
                <a:spcPct val="90000"/>
              </a:lnSpc>
            </a:pPr>
            <a:r>
              <a:rPr lang="en-US" dirty="0" smtClean="0"/>
              <a:t>Fractures in various stages of healing</a:t>
            </a:r>
          </a:p>
          <a:p>
            <a:pPr eaLnBrk="1" hangingPunct="1">
              <a:lnSpc>
                <a:spcPct val="90000"/>
              </a:lnSpc>
            </a:pPr>
            <a:r>
              <a:rPr lang="en-US" dirty="0" smtClean="0"/>
              <a:t>Fractures of the </a:t>
            </a:r>
            <a:r>
              <a:rPr lang="en-US" dirty="0" err="1" smtClean="0"/>
              <a:t>humerus</a:t>
            </a:r>
            <a:r>
              <a:rPr lang="en-US" dirty="0" smtClean="0"/>
              <a:t> or femur in a child who is not yet walking or crawling</a:t>
            </a:r>
          </a:p>
          <a:p>
            <a:pPr eaLnBrk="1" hangingPunct="1">
              <a:lnSpc>
                <a:spcPct val="90000"/>
              </a:lnSpc>
            </a:pPr>
            <a:r>
              <a:rPr lang="en-US" dirty="0" smtClean="0"/>
              <a:t>Fractures of the ribs, spine, complex skull and scapula</a:t>
            </a:r>
          </a:p>
          <a:p>
            <a:pPr eaLnBrk="1" hangingPunct="1">
              <a:lnSpc>
                <a:spcPct val="90000"/>
              </a:lnSpc>
            </a:pPr>
            <a:r>
              <a:rPr lang="en-US" dirty="0" smtClean="0"/>
              <a:t>Growth plate separations</a:t>
            </a:r>
          </a:p>
          <a:p>
            <a:pPr eaLnBrk="1" hangingPunct="1">
              <a:lnSpc>
                <a:spcPct val="90000"/>
              </a:lnSpc>
            </a:pPr>
            <a:r>
              <a:rPr lang="en-US" dirty="0" err="1" smtClean="0"/>
              <a:t>Metaphyseal</a:t>
            </a:r>
            <a:r>
              <a:rPr lang="en-US" dirty="0" smtClean="0"/>
              <a:t> corner “bucket handle” fractures</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idx="4294967295"/>
          </p:nvPr>
        </p:nvSpPr>
        <p:spPr>
          <a:xfrm>
            <a:off x="1143000" y="304800"/>
            <a:ext cx="8001000" cy="1216025"/>
          </a:xfrm>
        </p:spPr>
        <p:txBody>
          <a:bodyPr/>
          <a:lstStyle/>
          <a:p>
            <a:r>
              <a:rPr lang="en-CA" smtClean="0"/>
              <a:t>Fractures: Specificity for abuse </a:t>
            </a:r>
          </a:p>
        </p:txBody>
      </p:sp>
      <p:pic>
        <p:nvPicPr>
          <p:cNvPr id="76802" name="Picture 2"/>
          <p:cNvPicPr>
            <a:picLocks noGrp="1" noChangeAspect="1" noChangeArrowheads="1"/>
          </p:cNvPicPr>
          <p:nvPr>
            <p:ph idx="4294967295"/>
          </p:nvPr>
        </p:nvPicPr>
        <p:blipFill>
          <a:blip r:embed="rId3"/>
          <a:srcRect/>
          <a:stretch>
            <a:fillRect/>
          </a:stretch>
        </p:blipFill>
        <p:spPr>
          <a:xfrm>
            <a:off x="2553816" y="1700213"/>
            <a:ext cx="3962400" cy="4024312"/>
          </a:xfrm>
        </p:spPr>
      </p:pic>
      <p:sp>
        <p:nvSpPr>
          <p:cNvPr id="76803" name="TextBox 3"/>
          <p:cNvSpPr txBox="1">
            <a:spLocks noChangeArrowheads="1"/>
          </p:cNvSpPr>
          <p:nvPr/>
        </p:nvSpPr>
        <p:spPr bwMode="auto">
          <a:xfrm>
            <a:off x="2424336" y="6182320"/>
            <a:ext cx="4038600" cy="517525"/>
          </a:xfrm>
          <a:prstGeom prst="rect">
            <a:avLst/>
          </a:prstGeom>
          <a:noFill/>
          <a:ln w="9525">
            <a:noFill/>
            <a:miter lim="800000"/>
            <a:headEnd/>
            <a:tailEnd/>
          </a:ln>
        </p:spPr>
        <p:txBody>
          <a:bodyPr>
            <a:prstTxWarp prst="textNoShape">
              <a:avLst/>
            </a:prstTxWarp>
            <a:spAutoFit/>
          </a:bodyPr>
          <a:lstStyle/>
          <a:p>
            <a:pPr eaLnBrk="0" hangingPunct="0"/>
            <a:r>
              <a:rPr lang="en-CA" sz="1400" b="1"/>
              <a:t>Sirotnak, AP et al.</a:t>
            </a:r>
            <a:r>
              <a:rPr lang="en-CA" sz="1400"/>
              <a:t> Physical Abuse of Children. </a:t>
            </a:r>
          </a:p>
          <a:p>
            <a:pPr eaLnBrk="0" hangingPunct="0"/>
            <a:r>
              <a:rPr lang="en-US" sz="1400" i="1"/>
              <a:t>Pediatrics in Review. 2004; </a:t>
            </a:r>
            <a:r>
              <a:rPr lang="en-US" sz="1400"/>
              <a:t>25(8): 264-277.</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title" idx="4294967295"/>
          </p:nvPr>
        </p:nvSpPr>
        <p:spPr>
          <a:xfrm>
            <a:off x="1143000" y="304800"/>
            <a:ext cx="8001000" cy="1216025"/>
          </a:xfrm>
        </p:spPr>
        <p:txBody>
          <a:bodyPr/>
          <a:lstStyle/>
          <a:p>
            <a:pPr eaLnBrk="1" hangingPunct="1"/>
            <a:r>
              <a:rPr lang="en-US" smtClean="0"/>
              <a:t>Metaphyseal corner fracture</a:t>
            </a:r>
          </a:p>
        </p:txBody>
      </p:sp>
      <p:pic>
        <p:nvPicPr>
          <p:cNvPr id="78851" name="Picture 2"/>
          <p:cNvPicPr>
            <a:picLocks noGrp="1" noChangeAspect="1" noChangeArrowheads="1"/>
          </p:cNvPicPr>
          <p:nvPr>
            <p:ph idx="4294967295"/>
          </p:nvPr>
        </p:nvPicPr>
        <p:blipFill>
          <a:blip r:embed="rId3"/>
          <a:srcRect/>
          <a:stretch>
            <a:fillRect/>
          </a:stretch>
        </p:blipFill>
        <p:spPr>
          <a:xfrm>
            <a:off x="2267744" y="1773238"/>
            <a:ext cx="2528887" cy="3733800"/>
          </a:xfrm>
        </p:spPr>
      </p:pic>
      <p:sp>
        <p:nvSpPr>
          <p:cNvPr id="78852" name="TextBox 3"/>
          <p:cNvSpPr txBox="1">
            <a:spLocks noChangeArrowheads="1"/>
          </p:cNvSpPr>
          <p:nvPr/>
        </p:nvSpPr>
        <p:spPr bwMode="auto">
          <a:xfrm>
            <a:off x="1691680" y="5805264"/>
            <a:ext cx="3924672" cy="523220"/>
          </a:xfrm>
          <a:prstGeom prst="rect">
            <a:avLst/>
          </a:prstGeom>
          <a:noFill/>
          <a:ln w="9525">
            <a:noFill/>
            <a:miter lim="800000"/>
            <a:headEnd/>
            <a:tailEnd/>
          </a:ln>
        </p:spPr>
        <p:txBody>
          <a:bodyPr wrap="square">
            <a:prstTxWarp prst="textNoShape">
              <a:avLst/>
            </a:prstTxWarp>
            <a:spAutoFit/>
          </a:bodyPr>
          <a:lstStyle/>
          <a:p>
            <a:pPr eaLnBrk="0" hangingPunct="0"/>
            <a:r>
              <a:rPr lang="en-CA" sz="1400"/>
              <a:t>http://www.meddean.luc.edu/lumen/MedEd/radio/curriculum/Pediatrics/child_abuse.htm</a:t>
            </a:r>
            <a:endParaRPr lang="en-US" sz="1400"/>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ChangeArrowheads="1"/>
          </p:cNvSpPr>
          <p:nvPr>
            <p:ph type="title" idx="4294967295"/>
          </p:nvPr>
        </p:nvSpPr>
        <p:spPr>
          <a:xfrm>
            <a:off x="1143000" y="304800"/>
            <a:ext cx="8001000" cy="1216025"/>
          </a:xfrm>
        </p:spPr>
        <p:txBody>
          <a:bodyPr/>
          <a:lstStyle/>
          <a:p>
            <a:pPr eaLnBrk="1" hangingPunct="1"/>
            <a:r>
              <a:rPr lang="en-US" smtClean="0"/>
              <a:t>Posterior rib fractures</a:t>
            </a:r>
          </a:p>
        </p:txBody>
      </p:sp>
      <p:pic>
        <p:nvPicPr>
          <p:cNvPr id="80898" name="Picture 3"/>
          <p:cNvPicPr>
            <a:picLocks noGrp="1" noChangeAspect="1" noChangeArrowheads="1"/>
          </p:cNvPicPr>
          <p:nvPr>
            <p:ph type="body" idx="4294967295"/>
          </p:nvPr>
        </p:nvPicPr>
        <p:blipFill>
          <a:blip r:embed="rId3"/>
          <a:srcRect/>
          <a:stretch>
            <a:fillRect/>
          </a:stretch>
        </p:blipFill>
        <p:spPr>
          <a:xfrm>
            <a:off x="899592" y="1989138"/>
            <a:ext cx="5227637" cy="3789362"/>
          </a:xfrm>
        </p:spPr>
      </p:pic>
      <p:sp>
        <p:nvSpPr>
          <p:cNvPr id="80900" name="TextBox 4"/>
          <p:cNvSpPr txBox="1">
            <a:spLocks noChangeArrowheads="1"/>
          </p:cNvSpPr>
          <p:nvPr/>
        </p:nvSpPr>
        <p:spPr bwMode="auto">
          <a:xfrm>
            <a:off x="971600" y="5949280"/>
            <a:ext cx="7543800" cy="304800"/>
          </a:xfrm>
          <a:prstGeom prst="rect">
            <a:avLst/>
          </a:prstGeom>
          <a:noFill/>
          <a:ln w="9525">
            <a:noFill/>
            <a:miter lim="800000"/>
            <a:headEnd/>
            <a:tailEnd/>
          </a:ln>
        </p:spPr>
        <p:txBody>
          <a:bodyPr>
            <a:prstTxWarp prst="textNoShape">
              <a:avLst/>
            </a:prstTxWarp>
            <a:spAutoFit/>
          </a:bodyPr>
          <a:lstStyle/>
          <a:p>
            <a:pPr eaLnBrk="0" hangingPunct="0"/>
            <a:r>
              <a:rPr lang="en-US" sz="1400" dirty="0"/>
              <a:t>http://</a:t>
            </a:r>
            <a:r>
              <a:rPr lang="en-US" sz="1400" dirty="0" err="1"/>
              <a:t>radiographics.rsna.org</a:t>
            </a:r>
            <a:r>
              <a:rPr lang="en-US" sz="1400" dirty="0"/>
              <a:t>/content/23/4/811/F17.large.jpg</a:t>
            </a: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idx="4294967295"/>
          </p:nvPr>
        </p:nvSpPr>
        <p:spPr>
          <a:xfrm>
            <a:off x="611560" y="304800"/>
            <a:ext cx="8001000" cy="1216025"/>
          </a:xfrm>
        </p:spPr>
        <p:txBody>
          <a:bodyPr/>
          <a:lstStyle/>
          <a:p>
            <a:r>
              <a:rPr lang="en-CA" smtClean="0"/>
              <a:t>Fractures: Differential Diagnosis</a:t>
            </a:r>
          </a:p>
        </p:txBody>
      </p:sp>
      <p:sp>
        <p:nvSpPr>
          <p:cNvPr id="82946" name="Content Placeholder 2"/>
          <p:cNvSpPr>
            <a:spLocks noGrp="1"/>
          </p:cNvSpPr>
          <p:nvPr>
            <p:ph idx="4294967295"/>
          </p:nvPr>
        </p:nvSpPr>
        <p:spPr>
          <a:xfrm>
            <a:off x="611560" y="1773238"/>
            <a:ext cx="8001000" cy="4267200"/>
          </a:xfrm>
        </p:spPr>
        <p:txBody>
          <a:bodyPr/>
          <a:lstStyle/>
          <a:p>
            <a:r>
              <a:rPr lang="en-US" sz="3200" dirty="0" smtClean="0"/>
              <a:t>Metabolic bone disease </a:t>
            </a:r>
          </a:p>
          <a:p>
            <a:pPr lvl="1"/>
            <a:r>
              <a:rPr lang="en-US" sz="2800" dirty="0" smtClean="0">
                <a:ea typeface="ＭＳ Ｐゴシック" pitchFamily="-72" charset="-128"/>
              </a:rPr>
              <a:t>e.g. Rickets </a:t>
            </a:r>
          </a:p>
          <a:p>
            <a:r>
              <a:rPr lang="en-US" sz="3200" dirty="0" err="1" smtClean="0"/>
              <a:t>Osteogenesis</a:t>
            </a:r>
            <a:r>
              <a:rPr lang="en-US" sz="3200" dirty="0" smtClean="0"/>
              <a:t> </a:t>
            </a:r>
            <a:r>
              <a:rPr lang="en-US" sz="3200" dirty="0" err="1" smtClean="0"/>
              <a:t>imperfecta</a:t>
            </a:r>
            <a:endParaRPr lang="en-US" sz="3200" dirty="0" smtClean="0"/>
          </a:p>
          <a:p>
            <a:r>
              <a:rPr lang="en-US" sz="3200" dirty="0" smtClean="0"/>
              <a:t>Bone </a:t>
            </a:r>
            <a:r>
              <a:rPr lang="en-US" sz="3200" dirty="0" err="1" smtClean="0"/>
              <a:t>tumour</a:t>
            </a:r>
            <a:r>
              <a:rPr lang="en-US" sz="3200" dirty="0" smtClean="0"/>
              <a:t> or cancer</a:t>
            </a:r>
          </a:p>
          <a:p>
            <a:r>
              <a:rPr lang="en-US" sz="3200" dirty="0" smtClean="0"/>
              <a:t>Infection	</a:t>
            </a:r>
          </a:p>
          <a:p>
            <a:pPr lvl="1"/>
            <a:r>
              <a:rPr lang="en-US" sz="2800" dirty="0" smtClean="0">
                <a:ea typeface="ＭＳ Ｐゴシック" pitchFamily="-72" charset="-128"/>
              </a:rPr>
              <a:t>Syphilis, </a:t>
            </a:r>
            <a:r>
              <a:rPr lang="en-US" sz="2800" dirty="0" err="1" smtClean="0">
                <a:ea typeface="ＭＳ Ｐゴシック" pitchFamily="-72" charset="-128"/>
              </a:rPr>
              <a:t>osteomyolitis</a:t>
            </a:r>
            <a:endParaRPr lang="en-US" sz="2800" dirty="0" smtClean="0">
              <a:ea typeface="ＭＳ Ｐゴシック" pitchFamily="-72" charset="-128"/>
            </a:endParaRPr>
          </a:p>
          <a:p>
            <a:r>
              <a:rPr lang="en-US" sz="3200" dirty="0" smtClean="0"/>
              <a:t>Look for signs of underlying disease!</a:t>
            </a:r>
          </a:p>
          <a:p>
            <a:endParaRPr lang="en-CA" dirty="0" smtClean="0"/>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p:cNvSpPr>
            <a:spLocks noGrp="1"/>
          </p:cNvSpPr>
          <p:nvPr>
            <p:ph type="title" idx="4294967295"/>
          </p:nvPr>
        </p:nvSpPr>
        <p:spPr>
          <a:xfrm>
            <a:off x="611560" y="304800"/>
            <a:ext cx="8001000" cy="1216025"/>
          </a:xfrm>
        </p:spPr>
        <p:txBody>
          <a:bodyPr/>
          <a:lstStyle/>
          <a:p>
            <a:r>
              <a:rPr lang="en-CA" dirty="0" smtClean="0"/>
              <a:t>Investigations for fractures</a:t>
            </a:r>
          </a:p>
        </p:txBody>
      </p:sp>
      <p:sp>
        <p:nvSpPr>
          <p:cNvPr id="84994" name="Content Placeholder 2"/>
          <p:cNvSpPr>
            <a:spLocks noGrp="1"/>
          </p:cNvSpPr>
          <p:nvPr>
            <p:ph sz="half" idx="4294967295"/>
          </p:nvPr>
        </p:nvSpPr>
        <p:spPr>
          <a:xfrm>
            <a:off x="719708" y="1773238"/>
            <a:ext cx="3924300" cy="4267200"/>
          </a:xfrm>
        </p:spPr>
        <p:txBody>
          <a:bodyPr/>
          <a:lstStyle/>
          <a:p>
            <a:pPr eaLnBrk="1" hangingPunct="1">
              <a:lnSpc>
                <a:spcPct val="90000"/>
              </a:lnSpc>
            </a:pPr>
            <a:r>
              <a:rPr lang="en-US" sz="2800" dirty="0" smtClean="0"/>
              <a:t>Skeletal survey for children &lt; 2 years</a:t>
            </a:r>
          </a:p>
          <a:p>
            <a:pPr eaLnBrk="1" hangingPunct="1">
              <a:lnSpc>
                <a:spcPct val="90000"/>
              </a:lnSpc>
            </a:pPr>
            <a:r>
              <a:rPr lang="en-US" sz="2800" dirty="0" smtClean="0"/>
              <a:t>Consider repeat skeletal survey in 2 weeks </a:t>
            </a:r>
          </a:p>
          <a:p>
            <a:r>
              <a:rPr lang="en-US" sz="2800" dirty="0" smtClean="0"/>
              <a:t>Calcium, alkaline phosphatase, phosphorus, vitamin D, and </a:t>
            </a:r>
            <a:r>
              <a:rPr lang="en-CA" sz="2800" dirty="0" smtClean="0"/>
              <a:t>parathyroid hormone</a:t>
            </a:r>
          </a:p>
        </p:txBody>
      </p:sp>
      <p:pic>
        <p:nvPicPr>
          <p:cNvPr id="84995" name="Picture 2"/>
          <p:cNvPicPr>
            <a:picLocks noGrp="1" noChangeAspect="1" noChangeArrowheads="1"/>
          </p:cNvPicPr>
          <p:nvPr>
            <p:ph sz="half" idx="4294967295"/>
          </p:nvPr>
        </p:nvPicPr>
        <p:blipFill>
          <a:blip r:embed="rId3"/>
          <a:srcRect/>
          <a:stretch>
            <a:fillRect/>
          </a:stretch>
        </p:blipFill>
        <p:spPr>
          <a:xfrm>
            <a:off x="4860032" y="2420938"/>
            <a:ext cx="3313112" cy="2852737"/>
          </a:xfrm>
        </p:spPr>
      </p:pic>
      <p:sp>
        <p:nvSpPr>
          <p:cNvPr id="84996" name="Rectangle 5"/>
          <p:cNvSpPr>
            <a:spLocks noChangeArrowheads="1"/>
          </p:cNvSpPr>
          <p:nvPr/>
        </p:nvSpPr>
        <p:spPr bwMode="auto">
          <a:xfrm>
            <a:off x="4853880" y="5410200"/>
            <a:ext cx="4038600" cy="517525"/>
          </a:xfrm>
          <a:prstGeom prst="rect">
            <a:avLst/>
          </a:prstGeom>
          <a:noFill/>
          <a:ln w="9525">
            <a:noFill/>
            <a:miter lim="800000"/>
            <a:headEnd/>
            <a:tailEnd/>
          </a:ln>
        </p:spPr>
        <p:txBody>
          <a:bodyPr>
            <a:prstTxWarp prst="textNoShape">
              <a:avLst/>
            </a:prstTxWarp>
            <a:spAutoFit/>
          </a:bodyPr>
          <a:lstStyle/>
          <a:p>
            <a:pPr eaLnBrk="0" hangingPunct="0"/>
            <a:r>
              <a:rPr lang="en-CA" sz="1400" b="1" dirty="0" err="1"/>
              <a:t>Sirotnak</a:t>
            </a:r>
            <a:r>
              <a:rPr lang="en-CA" sz="1400" b="1" dirty="0"/>
              <a:t>, AP et al.</a:t>
            </a:r>
            <a:r>
              <a:rPr lang="en-CA" sz="1400" dirty="0"/>
              <a:t> Physical Abuse of Children. </a:t>
            </a:r>
          </a:p>
          <a:p>
            <a:pPr eaLnBrk="0" hangingPunct="0"/>
            <a:r>
              <a:rPr lang="en-US" sz="1400" i="1" dirty="0"/>
              <a:t>Pediatrics in Review. 2004; </a:t>
            </a:r>
            <a:r>
              <a:rPr lang="en-US" sz="1400" dirty="0"/>
              <a:t>25(8): 264-277.</a:t>
            </a: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ChangeArrowheads="1"/>
          </p:cNvSpPr>
          <p:nvPr>
            <p:ph type="title" idx="4294967295"/>
          </p:nvPr>
        </p:nvSpPr>
        <p:spPr>
          <a:xfrm>
            <a:off x="683568" y="304800"/>
            <a:ext cx="8001000" cy="1216025"/>
          </a:xfrm>
        </p:spPr>
        <p:txBody>
          <a:bodyPr/>
          <a:lstStyle/>
          <a:p>
            <a:pPr eaLnBrk="1" hangingPunct="1"/>
            <a:r>
              <a:rPr lang="en-US" smtClean="0"/>
              <a:t>Case 2: Sara, 3 month old girl</a:t>
            </a:r>
          </a:p>
        </p:txBody>
      </p:sp>
      <p:sp>
        <p:nvSpPr>
          <p:cNvPr id="87042" name="Rectangle 3"/>
          <p:cNvSpPr>
            <a:spLocks noGrp="1" noChangeArrowheads="1"/>
          </p:cNvSpPr>
          <p:nvPr>
            <p:ph type="body" idx="4294967295"/>
          </p:nvPr>
        </p:nvSpPr>
        <p:spPr>
          <a:xfrm>
            <a:off x="683568" y="1773238"/>
            <a:ext cx="8001000" cy="4267200"/>
          </a:xfrm>
        </p:spPr>
        <p:txBody>
          <a:bodyPr/>
          <a:lstStyle/>
          <a:p>
            <a:pPr eaLnBrk="1" hangingPunct="1">
              <a:lnSpc>
                <a:spcPct val="90000"/>
              </a:lnSpc>
            </a:pPr>
            <a:r>
              <a:rPr lang="en-US" sz="2800" dirty="0" smtClean="0"/>
              <a:t>Brought to emergency room for irritability and vomiting X 3</a:t>
            </a:r>
          </a:p>
          <a:p>
            <a:pPr eaLnBrk="1" hangingPunct="1">
              <a:lnSpc>
                <a:spcPct val="90000"/>
              </a:lnSpc>
            </a:pPr>
            <a:r>
              <a:rPr lang="en-US" sz="2800" dirty="0" smtClean="0"/>
              <a:t>Reported episode of apnea </a:t>
            </a:r>
          </a:p>
          <a:p>
            <a:pPr eaLnBrk="1" hangingPunct="1">
              <a:lnSpc>
                <a:spcPct val="90000"/>
              </a:lnSpc>
            </a:pPr>
            <a:r>
              <a:rPr lang="en-US" sz="2800" dirty="0" smtClean="0"/>
              <a:t>On exam, Sara found to be irritable, and has faint bruises on back </a:t>
            </a:r>
          </a:p>
          <a:p>
            <a:pPr eaLnBrk="1" hangingPunct="1">
              <a:lnSpc>
                <a:spcPct val="90000"/>
              </a:lnSpc>
            </a:pPr>
            <a:r>
              <a:rPr lang="en-US" sz="2800" dirty="0" smtClean="0"/>
              <a:t>When asked, mother recalls a fall from her arms 2 days ago</a:t>
            </a:r>
          </a:p>
          <a:p>
            <a:pPr eaLnBrk="1" hangingPunct="1">
              <a:lnSpc>
                <a:spcPct val="90000"/>
              </a:lnSpc>
            </a:pP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Title 1"/>
          <p:cNvSpPr>
            <a:spLocks noGrp="1"/>
          </p:cNvSpPr>
          <p:nvPr>
            <p:ph type="title" idx="4294967295"/>
          </p:nvPr>
        </p:nvSpPr>
        <p:spPr>
          <a:xfrm>
            <a:off x="539552" y="304800"/>
            <a:ext cx="8001000" cy="1216025"/>
          </a:xfrm>
        </p:spPr>
        <p:txBody>
          <a:bodyPr/>
          <a:lstStyle/>
          <a:p>
            <a:r>
              <a:rPr lang="en-CA" smtClean="0"/>
              <a:t>Discussion points</a:t>
            </a:r>
          </a:p>
        </p:txBody>
      </p:sp>
      <p:sp>
        <p:nvSpPr>
          <p:cNvPr id="89090" name="Content Placeholder 2"/>
          <p:cNvSpPr>
            <a:spLocks noGrp="1"/>
          </p:cNvSpPr>
          <p:nvPr>
            <p:ph idx="4294967295"/>
          </p:nvPr>
        </p:nvSpPr>
        <p:spPr>
          <a:xfrm>
            <a:off x="539552" y="1773238"/>
            <a:ext cx="8001000" cy="4267200"/>
          </a:xfrm>
        </p:spPr>
        <p:txBody>
          <a:bodyPr/>
          <a:lstStyle/>
          <a:p>
            <a:pPr eaLnBrk="1" hangingPunct="1"/>
            <a:r>
              <a:rPr lang="en-US" dirty="0" smtClean="0"/>
              <a:t>How concerned are you about physical abuse?</a:t>
            </a:r>
          </a:p>
          <a:p>
            <a:pPr eaLnBrk="1" hangingPunct="1"/>
            <a:r>
              <a:rPr lang="en-US" dirty="0" smtClean="0"/>
              <a:t>What are red flags for physical abuse in this case? </a:t>
            </a:r>
          </a:p>
          <a:p>
            <a:pPr eaLnBrk="1" hangingPunct="1"/>
            <a:r>
              <a:rPr lang="en-US" dirty="0" smtClean="0"/>
              <a:t>What type of injury are you most concerned about?</a:t>
            </a:r>
          </a:p>
          <a:p>
            <a:endParaRPr lang="en-CA" dirty="0" smtClean="0"/>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3"/>
          <p:cNvSpPr>
            <a:spLocks noGrp="1" noChangeArrowheads="1"/>
          </p:cNvSpPr>
          <p:nvPr>
            <p:ph type="body" idx="4294967295"/>
          </p:nvPr>
        </p:nvSpPr>
        <p:spPr>
          <a:xfrm>
            <a:off x="683568" y="1773238"/>
            <a:ext cx="8001000" cy="4267200"/>
          </a:xfrm>
        </p:spPr>
        <p:txBody>
          <a:bodyPr/>
          <a:lstStyle/>
          <a:p>
            <a:pPr eaLnBrk="1" hangingPunct="1">
              <a:lnSpc>
                <a:spcPct val="90000"/>
              </a:lnSpc>
            </a:pPr>
            <a:r>
              <a:rPr lang="en-US" sz="2800" dirty="0" smtClean="0"/>
              <a:t>Younger age</a:t>
            </a:r>
          </a:p>
          <a:p>
            <a:pPr eaLnBrk="1" hangingPunct="1">
              <a:lnSpc>
                <a:spcPct val="90000"/>
              </a:lnSpc>
            </a:pPr>
            <a:r>
              <a:rPr lang="en-US" sz="2800" dirty="0" smtClean="0"/>
              <a:t>Acute or chronic injury with inconsistent, inadequate, changing or no explanation</a:t>
            </a:r>
          </a:p>
          <a:p>
            <a:pPr eaLnBrk="1" hangingPunct="1">
              <a:lnSpc>
                <a:spcPct val="90000"/>
              </a:lnSpc>
            </a:pPr>
            <a:r>
              <a:rPr lang="en-US" sz="2800" dirty="0" smtClean="0"/>
              <a:t>An unexplained symptomatic head injury in a child who was well when last seen</a:t>
            </a:r>
          </a:p>
          <a:p>
            <a:pPr eaLnBrk="1" hangingPunct="1">
              <a:lnSpc>
                <a:spcPct val="90000"/>
              </a:lnSpc>
            </a:pPr>
            <a:r>
              <a:rPr lang="en-US" sz="2800" dirty="0" smtClean="0"/>
              <a:t>Need a high index of suspicion: </a:t>
            </a:r>
          </a:p>
          <a:p>
            <a:pPr lvl="1" eaLnBrk="1" hangingPunct="1">
              <a:lnSpc>
                <a:spcPct val="90000"/>
              </a:lnSpc>
            </a:pPr>
            <a:r>
              <a:rPr lang="en-US" sz="2400" dirty="0" smtClean="0">
                <a:ea typeface="ＭＳ Ｐゴシック" pitchFamily="-72" charset="-128"/>
              </a:rPr>
              <a:t>35-40% no external signs of injury</a:t>
            </a:r>
          </a:p>
          <a:p>
            <a:pPr lvl="1" eaLnBrk="1" hangingPunct="1">
              <a:lnSpc>
                <a:spcPct val="90000"/>
              </a:lnSpc>
            </a:pPr>
            <a:r>
              <a:rPr lang="en-US" sz="2400" dirty="0" smtClean="0">
                <a:ea typeface="ＭＳ Ｐゴシック" pitchFamily="-72" charset="-128"/>
              </a:rPr>
              <a:t>50% have previously visited a doctor with signs of abuse that were missed</a:t>
            </a:r>
          </a:p>
          <a:p>
            <a:pPr eaLnBrk="1" hangingPunct="1">
              <a:lnSpc>
                <a:spcPct val="90000"/>
              </a:lnSpc>
            </a:pPr>
            <a:endParaRPr lang="en-US" sz="2800" dirty="0" smtClean="0"/>
          </a:p>
        </p:txBody>
      </p:sp>
      <p:sp>
        <p:nvSpPr>
          <p:cNvPr id="91138" name="Rectangle 5"/>
          <p:cNvSpPr>
            <a:spLocks noGrp="1" noChangeArrowheads="1"/>
          </p:cNvSpPr>
          <p:nvPr>
            <p:ph type="title" idx="4294967295"/>
          </p:nvPr>
        </p:nvSpPr>
        <p:spPr>
          <a:xfrm>
            <a:off x="683568" y="304800"/>
            <a:ext cx="8001000" cy="1216025"/>
          </a:xfrm>
        </p:spPr>
        <p:txBody>
          <a:bodyPr/>
          <a:lstStyle/>
          <a:p>
            <a:pPr eaLnBrk="1" hangingPunct="1"/>
            <a:r>
              <a:rPr lang="en-US" smtClean="0"/>
              <a:t>Red flags for abusive head trauma: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idx="4294967295"/>
          </p:nvPr>
        </p:nvSpPr>
        <p:spPr>
          <a:xfrm>
            <a:off x="683568" y="841375"/>
            <a:ext cx="8001000" cy="1216025"/>
          </a:xfrm>
        </p:spPr>
        <p:txBody>
          <a:bodyPr/>
          <a:lstStyle/>
          <a:p>
            <a:r>
              <a:rPr lang="en-US" sz="3600" smtClean="0"/>
              <a:t>Definition: </a:t>
            </a:r>
            <a:br>
              <a:rPr lang="en-US" sz="3600" smtClean="0"/>
            </a:br>
            <a:r>
              <a:rPr lang="en-CA" sz="3600" smtClean="0">
                <a:solidFill>
                  <a:schemeClr val="tx1"/>
                </a:solidFill>
              </a:rPr>
              <a:t>Emotional and psychological abuse</a:t>
            </a:r>
            <a:br>
              <a:rPr lang="en-CA" sz="3600" smtClean="0">
                <a:solidFill>
                  <a:schemeClr val="tx1"/>
                </a:solidFill>
              </a:rPr>
            </a:br>
            <a:endParaRPr lang="en-US" sz="3600" smtClean="0"/>
          </a:p>
        </p:txBody>
      </p:sp>
      <p:sp>
        <p:nvSpPr>
          <p:cNvPr id="19458" name="Rectangle 3"/>
          <p:cNvSpPr>
            <a:spLocks noGrp="1" noChangeArrowheads="1"/>
          </p:cNvSpPr>
          <p:nvPr>
            <p:ph type="body" idx="4294967295"/>
          </p:nvPr>
        </p:nvSpPr>
        <p:spPr>
          <a:xfrm>
            <a:off x="683568" y="1773238"/>
            <a:ext cx="8001000" cy="4267200"/>
          </a:xfrm>
        </p:spPr>
        <p:txBody>
          <a:bodyPr/>
          <a:lstStyle/>
          <a:p>
            <a:pPr>
              <a:lnSpc>
                <a:spcPct val="90000"/>
              </a:lnSpc>
            </a:pPr>
            <a:r>
              <a:rPr lang="en-US" dirty="0" smtClean="0"/>
              <a:t>Failure of parent or caregiver to provide an appropriate or supportive environment </a:t>
            </a:r>
          </a:p>
          <a:p>
            <a:pPr>
              <a:lnSpc>
                <a:spcPct val="90000"/>
              </a:lnSpc>
            </a:pPr>
            <a:r>
              <a:rPr lang="en-US" dirty="0" smtClean="0"/>
              <a:t>Acts that are likely to damage a child’s physical or mental health, or development</a:t>
            </a:r>
          </a:p>
          <a:p>
            <a:pPr>
              <a:lnSpc>
                <a:spcPct val="90000"/>
              </a:lnSpc>
            </a:pPr>
            <a:r>
              <a:rPr lang="en-US" dirty="0" smtClean="0"/>
              <a:t>Examples: restriction of movement, belittling, blaming, threatening, frightening, discriminating, ridiculing, calling on evil spirits, and not allowing to eat or drink</a:t>
            </a:r>
          </a:p>
          <a:p>
            <a:pPr>
              <a:lnSpc>
                <a:spcPct val="90000"/>
              </a:lnSpc>
            </a:pP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ChangeArrowheads="1"/>
          </p:cNvSpPr>
          <p:nvPr>
            <p:ph type="title" idx="4294967295"/>
          </p:nvPr>
        </p:nvSpPr>
        <p:spPr>
          <a:xfrm>
            <a:off x="603448" y="404813"/>
            <a:ext cx="7772400" cy="1143000"/>
          </a:xfrm>
        </p:spPr>
        <p:txBody>
          <a:bodyPr/>
          <a:lstStyle/>
          <a:p>
            <a:pPr eaLnBrk="1" hangingPunct="1"/>
            <a:r>
              <a:rPr lang="en-US" dirty="0" smtClean="0"/>
              <a:t>Abusive head trauma</a:t>
            </a:r>
          </a:p>
        </p:txBody>
      </p:sp>
      <p:sp>
        <p:nvSpPr>
          <p:cNvPr id="93186" name="Rectangle 3"/>
          <p:cNvSpPr>
            <a:spLocks noGrp="1" noChangeArrowheads="1"/>
          </p:cNvSpPr>
          <p:nvPr>
            <p:ph type="body" idx="4294967295"/>
          </p:nvPr>
        </p:nvSpPr>
        <p:spPr>
          <a:xfrm>
            <a:off x="603448" y="1844675"/>
            <a:ext cx="7772400" cy="4114800"/>
          </a:xfrm>
        </p:spPr>
        <p:txBody>
          <a:bodyPr/>
          <a:lstStyle/>
          <a:p>
            <a:pPr eaLnBrk="1" hangingPunct="1">
              <a:lnSpc>
                <a:spcPct val="90000"/>
              </a:lnSpc>
            </a:pPr>
            <a:r>
              <a:rPr lang="en-US" sz="2800" dirty="0" smtClean="0"/>
              <a:t>Often shaking is the mechanism </a:t>
            </a:r>
          </a:p>
          <a:p>
            <a:pPr eaLnBrk="1" hangingPunct="1">
              <a:lnSpc>
                <a:spcPct val="90000"/>
              </a:lnSpc>
            </a:pPr>
            <a:r>
              <a:rPr lang="en-US" sz="2800" dirty="0" smtClean="0"/>
              <a:t>Most common injuries: </a:t>
            </a:r>
          </a:p>
          <a:p>
            <a:pPr lvl="1" eaLnBrk="1" hangingPunct="1">
              <a:lnSpc>
                <a:spcPct val="90000"/>
              </a:lnSpc>
            </a:pPr>
            <a:r>
              <a:rPr lang="en-US" sz="2400" dirty="0" smtClean="0">
                <a:ea typeface="ＭＳ Ｐゴシック" pitchFamily="-72" charset="-128"/>
              </a:rPr>
              <a:t>Subdural hematomas, multiple/different ages</a:t>
            </a:r>
          </a:p>
          <a:p>
            <a:pPr lvl="1" eaLnBrk="1" hangingPunct="1">
              <a:lnSpc>
                <a:spcPct val="90000"/>
              </a:lnSpc>
            </a:pPr>
            <a:r>
              <a:rPr lang="en-US" sz="2400" dirty="0" smtClean="0">
                <a:ea typeface="ＭＳ Ｐゴシック" pitchFamily="-72" charset="-128"/>
              </a:rPr>
              <a:t>Complex skull fractures</a:t>
            </a:r>
          </a:p>
          <a:p>
            <a:pPr eaLnBrk="1" hangingPunct="1">
              <a:lnSpc>
                <a:spcPct val="90000"/>
              </a:lnSpc>
            </a:pPr>
            <a:r>
              <a:rPr lang="en-US" sz="2800" dirty="0" smtClean="0"/>
              <a:t>May be associated with: </a:t>
            </a:r>
          </a:p>
          <a:p>
            <a:pPr lvl="1" eaLnBrk="1" hangingPunct="1">
              <a:lnSpc>
                <a:spcPct val="90000"/>
              </a:lnSpc>
            </a:pPr>
            <a:r>
              <a:rPr lang="en-US" sz="2400" dirty="0" smtClean="0">
                <a:ea typeface="ＭＳ Ｐゴシック" pitchFamily="-72" charset="-128"/>
              </a:rPr>
              <a:t>Retinal hemorrhages</a:t>
            </a:r>
          </a:p>
          <a:p>
            <a:pPr lvl="1" eaLnBrk="1" hangingPunct="1">
              <a:lnSpc>
                <a:spcPct val="90000"/>
              </a:lnSpc>
            </a:pPr>
            <a:r>
              <a:rPr lang="en-US" sz="2400" dirty="0" smtClean="0">
                <a:ea typeface="ＭＳ Ｐゴシック" pitchFamily="-72" charset="-128"/>
              </a:rPr>
              <a:t>Apnea</a:t>
            </a:r>
          </a:p>
          <a:p>
            <a:pPr lvl="1" eaLnBrk="1" hangingPunct="1">
              <a:lnSpc>
                <a:spcPct val="90000"/>
              </a:lnSpc>
            </a:pPr>
            <a:r>
              <a:rPr lang="en-US" sz="2400" dirty="0" smtClean="0">
                <a:ea typeface="ＭＳ Ｐゴシック" pitchFamily="-72" charset="-128"/>
              </a:rPr>
              <a:t>Other suspicious injuries, e.g. rib fractures, bruises</a:t>
            </a:r>
          </a:p>
        </p:txBody>
      </p:sp>
      <p:sp>
        <p:nvSpPr>
          <p:cNvPr id="93187" name="Text Box 4"/>
          <p:cNvSpPr txBox="1">
            <a:spLocks noChangeArrowheads="1"/>
          </p:cNvSpPr>
          <p:nvPr/>
        </p:nvSpPr>
        <p:spPr bwMode="auto">
          <a:xfrm>
            <a:off x="1898848" y="6553200"/>
            <a:ext cx="6705600" cy="457200"/>
          </a:xfrm>
          <a:prstGeom prst="rect">
            <a:avLst/>
          </a:prstGeom>
          <a:noFill/>
          <a:ln w="9525">
            <a:noFill/>
            <a:miter lim="800000"/>
            <a:headEnd/>
            <a:tailEnd/>
          </a:ln>
        </p:spPr>
        <p:txBody>
          <a:bodyPr>
            <a:prstTxWarp prst="textNoShape">
              <a:avLst/>
            </a:prstTxWarp>
            <a:spAutoFit/>
          </a:bodyPr>
          <a:lstStyle/>
          <a:p>
            <a:pPr eaLnBrk="0" hangingPunct="0">
              <a:spcBef>
                <a:spcPct val="50000"/>
              </a:spcBef>
            </a:pPr>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1026"/>
          <p:cNvSpPr>
            <a:spLocks noGrp="1" noChangeArrowheads="1"/>
          </p:cNvSpPr>
          <p:nvPr>
            <p:ph type="title" idx="4294967295"/>
          </p:nvPr>
        </p:nvSpPr>
        <p:spPr>
          <a:xfrm>
            <a:off x="611560" y="304800"/>
            <a:ext cx="8001000" cy="1216025"/>
          </a:xfrm>
        </p:spPr>
        <p:txBody>
          <a:bodyPr/>
          <a:lstStyle/>
          <a:p>
            <a:pPr eaLnBrk="1" hangingPunct="1"/>
            <a:r>
              <a:rPr lang="en-US" dirty="0" smtClean="0"/>
              <a:t>Subdural hemorrhages</a:t>
            </a:r>
          </a:p>
        </p:txBody>
      </p:sp>
      <p:pic>
        <p:nvPicPr>
          <p:cNvPr id="95235" name="Content Placeholder 4" descr="subdural_hemorrhage.jpg"/>
          <p:cNvPicPr>
            <a:picLocks noGrp="1" noChangeAspect="1"/>
          </p:cNvPicPr>
          <p:nvPr>
            <p:ph idx="4294967295"/>
          </p:nvPr>
        </p:nvPicPr>
        <p:blipFill>
          <a:blip r:embed="rId3"/>
          <a:srcRect/>
          <a:stretch>
            <a:fillRect/>
          </a:stretch>
        </p:blipFill>
        <p:spPr>
          <a:xfrm>
            <a:off x="1489571" y="1700213"/>
            <a:ext cx="3946525" cy="4800600"/>
          </a:xfrm>
        </p:spPr>
      </p:pic>
      <p:sp>
        <p:nvSpPr>
          <p:cNvPr id="95236" name="TextBox 3"/>
          <p:cNvSpPr txBox="1">
            <a:spLocks noChangeArrowheads="1"/>
          </p:cNvSpPr>
          <p:nvPr/>
        </p:nvSpPr>
        <p:spPr bwMode="auto">
          <a:xfrm>
            <a:off x="1043608" y="6553200"/>
            <a:ext cx="5181600" cy="304800"/>
          </a:xfrm>
          <a:prstGeom prst="rect">
            <a:avLst/>
          </a:prstGeom>
          <a:noFill/>
          <a:ln w="9525">
            <a:noFill/>
            <a:miter lim="800000"/>
            <a:headEnd/>
            <a:tailEnd/>
          </a:ln>
        </p:spPr>
        <p:txBody>
          <a:bodyPr>
            <a:prstTxWarp prst="textNoShape">
              <a:avLst/>
            </a:prstTxWarp>
            <a:spAutoFit/>
          </a:bodyPr>
          <a:lstStyle/>
          <a:p>
            <a:pPr eaLnBrk="0" hangingPunct="0"/>
            <a:r>
              <a:rPr lang="en-CA" sz="1400" dirty="0"/>
              <a:t>http://emergency-</a:t>
            </a:r>
            <a:r>
              <a:rPr lang="en-CA" sz="1400" dirty="0" err="1"/>
              <a:t>cases.com</a:t>
            </a:r>
            <a:r>
              <a:rPr lang="en-CA" sz="1400" dirty="0"/>
              <a:t>/uploads/</a:t>
            </a:r>
            <a:r>
              <a:rPr lang="en-CA" sz="1400" dirty="0" err="1"/>
              <a:t>subdural_hemorrhage.jpg</a:t>
            </a:r>
            <a:endParaRPr lang="en-US" sz="14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noChangeArrowheads="1"/>
          </p:cNvSpPr>
          <p:nvPr>
            <p:ph type="title" idx="4294967295"/>
          </p:nvPr>
        </p:nvSpPr>
        <p:spPr>
          <a:xfrm>
            <a:off x="1143000" y="304800"/>
            <a:ext cx="8001000" cy="1216025"/>
          </a:xfrm>
        </p:spPr>
        <p:txBody>
          <a:bodyPr/>
          <a:lstStyle/>
          <a:p>
            <a:pPr eaLnBrk="1" hangingPunct="1"/>
            <a:r>
              <a:rPr lang="en-US" smtClean="0"/>
              <a:t>Retinal hemorrhages</a:t>
            </a:r>
          </a:p>
        </p:txBody>
      </p:sp>
      <p:pic>
        <p:nvPicPr>
          <p:cNvPr id="97282" name="Picture 3"/>
          <p:cNvPicPr>
            <a:picLocks noGrp="1" noChangeAspect="1" noChangeArrowheads="1"/>
          </p:cNvPicPr>
          <p:nvPr>
            <p:ph type="body" idx="4294967295"/>
          </p:nvPr>
        </p:nvPicPr>
        <p:blipFill>
          <a:blip r:embed="rId3"/>
          <a:srcRect/>
          <a:stretch>
            <a:fillRect/>
          </a:stretch>
        </p:blipFill>
        <p:spPr>
          <a:xfrm>
            <a:off x="1730176" y="1989138"/>
            <a:ext cx="3417888" cy="3505200"/>
          </a:xfrm>
        </p:spPr>
      </p:pic>
      <p:sp>
        <p:nvSpPr>
          <p:cNvPr id="97283" name="TextBox 3"/>
          <p:cNvSpPr txBox="1">
            <a:spLocks noChangeArrowheads="1"/>
          </p:cNvSpPr>
          <p:nvPr/>
        </p:nvSpPr>
        <p:spPr bwMode="auto">
          <a:xfrm>
            <a:off x="2627784" y="5661248"/>
            <a:ext cx="3429000" cy="304800"/>
          </a:xfrm>
          <a:prstGeom prst="rect">
            <a:avLst/>
          </a:prstGeom>
          <a:noFill/>
          <a:ln w="9525">
            <a:noFill/>
            <a:miter lim="800000"/>
            <a:headEnd/>
            <a:tailEnd/>
          </a:ln>
        </p:spPr>
        <p:txBody>
          <a:bodyPr>
            <a:prstTxWarp prst="textNoShape">
              <a:avLst/>
            </a:prstTxWarp>
            <a:spAutoFit/>
          </a:bodyPr>
          <a:lstStyle/>
          <a:p>
            <a:pPr eaLnBrk="0" hangingPunct="0"/>
            <a:r>
              <a:rPr lang="en-US" sz="1400"/>
              <a:t>www. dontshake.org</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Grp="1" noChangeArrowheads="1"/>
          </p:cNvSpPr>
          <p:nvPr>
            <p:ph type="title" idx="4294967295"/>
          </p:nvPr>
        </p:nvSpPr>
        <p:spPr>
          <a:xfrm>
            <a:off x="539552" y="231775"/>
            <a:ext cx="8001000" cy="1901825"/>
          </a:xfrm>
        </p:spPr>
        <p:txBody>
          <a:bodyPr/>
          <a:lstStyle/>
          <a:p>
            <a:r>
              <a:rPr lang="en-CA" sz="4000" dirty="0" smtClean="0">
                <a:solidFill>
                  <a:schemeClr val="tx1"/>
                </a:solidFill>
              </a:rPr>
              <a:t>Subdural </a:t>
            </a:r>
            <a:r>
              <a:rPr lang="en-CA" sz="4000" dirty="0" err="1" smtClean="0">
                <a:solidFill>
                  <a:schemeClr val="tx1"/>
                </a:solidFill>
              </a:rPr>
              <a:t>hemorrhages</a:t>
            </a:r>
            <a:r>
              <a:rPr lang="en-CA" sz="4000" dirty="0" smtClean="0">
                <a:solidFill>
                  <a:schemeClr val="tx1"/>
                </a:solidFill>
              </a:rPr>
              <a:t>: Differential diagnosis</a:t>
            </a:r>
            <a:br>
              <a:rPr lang="en-CA" sz="4000" dirty="0" smtClean="0">
                <a:solidFill>
                  <a:schemeClr val="tx1"/>
                </a:solidFill>
              </a:rPr>
            </a:br>
            <a:endParaRPr lang="en-US" dirty="0" smtClean="0"/>
          </a:p>
        </p:txBody>
      </p:sp>
      <p:sp>
        <p:nvSpPr>
          <p:cNvPr id="99330" name="Rectangle 3"/>
          <p:cNvSpPr>
            <a:spLocks noGrp="1" noChangeArrowheads="1"/>
          </p:cNvSpPr>
          <p:nvPr>
            <p:ph type="body" idx="4294967295"/>
          </p:nvPr>
        </p:nvSpPr>
        <p:spPr>
          <a:xfrm>
            <a:off x="688032" y="1773238"/>
            <a:ext cx="7772400" cy="4114800"/>
          </a:xfrm>
        </p:spPr>
        <p:txBody>
          <a:bodyPr/>
          <a:lstStyle/>
          <a:p>
            <a:r>
              <a:rPr lang="en-CA" sz="2800" dirty="0" smtClean="0"/>
              <a:t>Accidental or abusive head trauma</a:t>
            </a:r>
          </a:p>
          <a:p>
            <a:r>
              <a:rPr lang="en-CA" sz="2800" dirty="0" smtClean="0"/>
              <a:t>Birth trauma</a:t>
            </a:r>
          </a:p>
          <a:p>
            <a:r>
              <a:rPr lang="en-CA" sz="2800" dirty="0" smtClean="0"/>
              <a:t>Congenital malformations</a:t>
            </a:r>
          </a:p>
          <a:p>
            <a:r>
              <a:rPr lang="en-CA" sz="2800" dirty="0" smtClean="0"/>
              <a:t>Bleeding disorder or Vitamin K deficiency</a:t>
            </a:r>
          </a:p>
          <a:p>
            <a:r>
              <a:rPr lang="en-CA" sz="2800" dirty="0" smtClean="0"/>
              <a:t>Infection (</a:t>
            </a:r>
            <a:r>
              <a:rPr lang="en-CA" sz="2800" dirty="0" err="1" smtClean="0"/>
              <a:t>eg</a:t>
            </a:r>
            <a:r>
              <a:rPr lang="en-CA" sz="2800" dirty="0" smtClean="0"/>
              <a:t>, meningitis)</a:t>
            </a:r>
          </a:p>
          <a:p>
            <a:r>
              <a:rPr lang="en-CA" sz="2800" dirty="0" smtClean="0"/>
              <a:t>Metabolic disorders</a:t>
            </a:r>
          </a:p>
          <a:p>
            <a:r>
              <a:rPr lang="en-CA" sz="2800" dirty="0" err="1" smtClean="0"/>
              <a:t>Tumor</a:t>
            </a:r>
            <a:endParaRPr lang="en-CA" sz="2800" dirty="0" smtClean="0"/>
          </a:p>
          <a:p>
            <a:r>
              <a:rPr lang="en-CA" sz="2800" dirty="0" err="1" smtClean="0"/>
              <a:t>Vasculitis</a:t>
            </a:r>
            <a:r>
              <a:rPr lang="en-CA" sz="2800" dirty="0" smtClean="0"/>
              <a:t> </a:t>
            </a:r>
            <a:endParaRPr lang="en-US" sz="2800"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Grp="1" noChangeArrowheads="1"/>
          </p:cNvSpPr>
          <p:nvPr>
            <p:ph type="title" idx="4294967295"/>
          </p:nvPr>
        </p:nvSpPr>
        <p:spPr>
          <a:xfrm>
            <a:off x="688032" y="764704"/>
            <a:ext cx="7772400" cy="1143000"/>
          </a:xfrm>
        </p:spPr>
        <p:txBody>
          <a:bodyPr/>
          <a:lstStyle/>
          <a:p>
            <a:pPr eaLnBrk="1" hangingPunct="1"/>
            <a:r>
              <a:rPr lang="en-US" dirty="0" smtClean="0"/>
              <a:t>Investigations for head injury</a:t>
            </a:r>
            <a:br>
              <a:rPr lang="en-US" dirty="0" smtClean="0"/>
            </a:br>
            <a:endParaRPr lang="en-US" dirty="0" smtClean="0"/>
          </a:p>
        </p:txBody>
      </p:sp>
      <p:sp>
        <p:nvSpPr>
          <p:cNvPr id="101378" name="Rectangle 3"/>
          <p:cNvSpPr>
            <a:spLocks noGrp="1" noChangeArrowheads="1"/>
          </p:cNvSpPr>
          <p:nvPr>
            <p:ph type="body" idx="4294967295"/>
          </p:nvPr>
        </p:nvSpPr>
        <p:spPr>
          <a:xfrm>
            <a:off x="688032" y="1828800"/>
            <a:ext cx="7772400" cy="4114800"/>
          </a:xfrm>
        </p:spPr>
        <p:txBody>
          <a:bodyPr/>
          <a:lstStyle/>
          <a:p>
            <a:pPr eaLnBrk="1" hangingPunct="1">
              <a:lnSpc>
                <a:spcPct val="90000"/>
              </a:lnSpc>
            </a:pPr>
            <a:r>
              <a:rPr lang="en-US" sz="2800" dirty="0" err="1" smtClean="0"/>
              <a:t>Fundoscopy</a:t>
            </a:r>
            <a:r>
              <a:rPr lang="en-US" sz="2800" dirty="0" smtClean="0"/>
              <a:t>, XR  and/or CT head: </a:t>
            </a:r>
          </a:p>
          <a:p>
            <a:pPr lvl="1" eaLnBrk="1" hangingPunct="1">
              <a:lnSpc>
                <a:spcPct val="90000"/>
              </a:lnSpc>
            </a:pPr>
            <a:r>
              <a:rPr lang="en-US" sz="2400" dirty="0" smtClean="0">
                <a:ea typeface="ＭＳ Ｐゴシック" pitchFamily="-72" charset="-128"/>
              </a:rPr>
              <a:t>For children with suspected abusive head injury</a:t>
            </a:r>
          </a:p>
          <a:p>
            <a:pPr lvl="1" eaLnBrk="1" hangingPunct="1">
              <a:lnSpc>
                <a:spcPct val="90000"/>
              </a:lnSpc>
            </a:pPr>
            <a:r>
              <a:rPr lang="en-US" sz="2400" dirty="0" smtClean="0">
                <a:ea typeface="ＭＳ Ｐゴシック" pitchFamily="-72" charset="-128"/>
              </a:rPr>
              <a:t>All asymptomatic children &lt; 1year with other injuries highly suspicious of abuse</a:t>
            </a:r>
          </a:p>
          <a:p>
            <a:pPr eaLnBrk="1" hangingPunct="1">
              <a:lnSpc>
                <a:spcPct val="90000"/>
              </a:lnSpc>
            </a:pPr>
            <a:r>
              <a:rPr lang="en-US" sz="3200" dirty="0" smtClean="0"/>
              <a:t>If subdural hemorrhage found: </a:t>
            </a:r>
          </a:p>
          <a:p>
            <a:pPr lvl="1"/>
            <a:r>
              <a:rPr lang="en-US" sz="2400" dirty="0" smtClean="0">
                <a:ea typeface="ＭＳ Ｐゴシック" pitchFamily="-72" charset="-128"/>
              </a:rPr>
              <a:t>Work-up for bleeding disorder </a:t>
            </a:r>
          </a:p>
          <a:p>
            <a:pPr lvl="1"/>
            <a:r>
              <a:rPr lang="en-US" sz="2400" dirty="0" smtClean="0">
                <a:ea typeface="ＭＳ Ｐゴシック" pitchFamily="-72" charset="-128"/>
              </a:rPr>
              <a:t>Skeletal survey</a:t>
            </a:r>
          </a:p>
          <a:p>
            <a:pPr lvl="1">
              <a:buFont typeface="Wingdings" pitchFamily="-72" charset="2"/>
              <a:buNone/>
            </a:pPr>
            <a:endParaRPr lang="en-US" sz="2400" dirty="0" smtClean="0">
              <a:ea typeface="ＭＳ Ｐゴシック" pitchFamily="-72" charset="-128"/>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Grp="1" noChangeArrowheads="1"/>
          </p:cNvSpPr>
          <p:nvPr>
            <p:ph type="title" idx="4294967295"/>
          </p:nvPr>
        </p:nvSpPr>
        <p:spPr>
          <a:xfrm>
            <a:off x="683568" y="304800"/>
            <a:ext cx="8001000" cy="1216025"/>
          </a:xfrm>
        </p:spPr>
        <p:txBody>
          <a:bodyPr/>
          <a:lstStyle/>
          <a:p>
            <a:pPr eaLnBrk="1" hangingPunct="1"/>
            <a:r>
              <a:rPr lang="en-US" smtClean="0"/>
              <a:t>Other injuries to consider…</a:t>
            </a:r>
          </a:p>
        </p:txBody>
      </p:sp>
      <p:sp>
        <p:nvSpPr>
          <p:cNvPr id="103426" name="Rectangle 3"/>
          <p:cNvSpPr>
            <a:spLocks noGrp="1" noChangeArrowheads="1"/>
          </p:cNvSpPr>
          <p:nvPr>
            <p:ph type="body" idx="4294967295"/>
          </p:nvPr>
        </p:nvSpPr>
        <p:spPr>
          <a:xfrm>
            <a:off x="683568" y="1773238"/>
            <a:ext cx="8001000" cy="4267200"/>
          </a:xfrm>
        </p:spPr>
        <p:txBody>
          <a:bodyPr/>
          <a:lstStyle/>
          <a:p>
            <a:pPr eaLnBrk="1" hangingPunct="1"/>
            <a:r>
              <a:rPr lang="en-US" sz="2800" smtClean="0"/>
              <a:t>Injuries to abdominal organs, kidneys or chest</a:t>
            </a:r>
          </a:p>
          <a:p>
            <a:pPr lvl="1" eaLnBrk="1" hangingPunct="1"/>
            <a:r>
              <a:rPr lang="en-US" sz="2200" smtClean="0">
                <a:ea typeface="ＭＳ Ｐゴシック" pitchFamily="-72" charset="-128"/>
              </a:rPr>
              <a:t>Rupture of liver, spleen or intestines</a:t>
            </a:r>
          </a:p>
          <a:p>
            <a:pPr eaLnBrk="1" hangingPunct="1"/>
            <a:r>
              <a:rPr lang="en-US" sz="2800" smtClean="0"/>
              <a:t>May not have external evidence of injury</a:t>
            </a:r>
          </a:p>
          <a:p>
            <a:pPr eaLnBrk="1" hangingPunct="1"/>
            <a:r>
              <a:rPr lang="en-US" sz="2800" smtClean="0"/>
              <a:t>Usually result from direct blow</a:t>
            </a:r>
          </a:p>
          <a:p>
            <a:pPr eaLnBrk="1" hangingPunct="1"/>
            <a:r>
              <a:rPr lang="en-US" sz="2800" smtClean="0"/>
              <a:t>Consider AST, ALT, amylase, lipase, urinalysis (if possible) or abdominal imaging</a:t>
            </a:r>
            <a:endParaRPr lang="en-US" sz="2600" smtClean="0"/>
          </a:p>
          <a:p>
            <a:pPr eaLnBrk="1" hangingPunct="1"/>
            <a:endParaRPr lang="en-US" sz="260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ChangeArrowheads="1"/>
          </p:cNvSpPr>
          <p:nvPr>
            <p:ph type="ctrTitle" idx="4294967295"/>
          </p:nvPr>
        </p:nvSpPr>
        <p:spPr>
          <a:xfrm>
            <a:off x="0" y="2130425"/>
            <a:ext cx="7772400" cy="1470025"/>
          </a:xfrm>
        </p:spPr>
        <p:txBody>
          <a:bodyPr/>
          <a:lstStyle/>
          <a:p>
            <a:pPr algn="ctr"/>
            <a:r>
              <a:rPr lang="en-US" b="1" smtClean="0"/>
              <a:t>Sexual Abuse</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Title 1"/>
          <p:cNvSpPr>
            <a:spLocks noGrp="1"/>
          </p:cNvSpPr>
          <p:nvPr>
            <p:ph type="title" idx="4294967295"/>
          </p:nvPr>
        </p:nvSpPr>
        <p:spPr>
          <a:xfrm>
            <a:off x="683568" y="304800"/>
            <a:ext cx="8001000" cy="1216025"/>
          </a:xfrm>
        </p:spPr>
        <p:txBody>
          <a:bodyPr/>
          <a:lstStyle/>
          <a:p>
            <a:r>
              <a:rPr lang="en-CA" smtClean="0"/>
              <a:t>Sexual Abuse </a:t>
            </a:r>
          </a:p>
        </p:txBody>
      </p:sp>
      <p:sp>
        <p:nvSpPr>
          <p:cNvPr id="107522" name="Content Placeholder 2"/>
          <p:cNvSpPr>
            <a:spLocks noGrp="1"/>
          </p:cNvSpPr>
          <p:nvPr>
            <p:ph idx="4294967295"/>
          </p:nvPr>
        </p:nvSpPr>
        <p:spPr>
          <a:xfrm>
            <a:off x="683568" y="1773238"/>
            <a:ext cx="8001000" cy="4267200"/>
          </a:xfrm>
        </p:spPr>
        <p:txBody>
          <a:bodyPr/>
          <a:lstStyle/>
          <a:p>
            <a:r>
              <a:rPr lang="en-US" dirty="0" smtClean="0"/>
              <a:t>Oral-genital, genital, or anal contact by or to the child </a:t>
            </a:r>
          </a:p>
          <a:p>
            <a:r>
              <a:rPr lang="en-US" dirty="0" smtClean="0"/>
              <a:t>Exhibitionism, voyeurism, or child pornography</a:t>
            </a:r>
          </a:p>
          <a:p>
            <a:r>
              <a:rPr lang="en-US" dirty="0" smtClean="0"/>
              <a:t>Perpetrator is adult or child who is older or at a higher developmental level</a:t>
            </a:r>
          </a:p>
          <a:p>
            <a:pPr lvl="1"/>
            <a:r>
              <a:rPr lang="en-US" dirty="0" smtClean="0">
                <a:ea typeface="ＭＳ Ｐゴシック" pitchFamily="-72" charset="-128"/>
              </a:rPr>
              <a:t>Usually known to the child e.g. caregiver, stepparent, relative, teacher, coach, </a:t>
            </a:r>
            <a:r>
              <a:rPr lang="en-US" dirty="0" err="1" smtClean="0">
                <a:ea typeface="ＭＳ Ｐゴシック" pitchFamily="-72" charset="-128"/>
              </a:rPr>
              <a:t>neighbour</a:t>
            </a:r>
            <a:r>
              <a:rPr lang="en-US" dirty="0" smtClean="0">
                <a:ea typeface="ＭＳ Ｐゴシック" pitchFamily="-72" charset="-128"/>
              </a:rPr>
              <a:t> </a:t>
            </a:r>
          </a:p>
          <a:p>
            <a:pPr lvl="1"/>
            <a:r>
              <a:rPr lang="en-US" dirty="0" smtClean="0">
                <a:ea typeface="ＭＳ Ｐゴシック" pitchFamily="-72" charset="-128"/>
              </a:rPr>
              <a:t>Often threatens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a:spLocks noGrp="1" noChangeArrowheads="1"/>
          </p:cNvSpPr>
          <p:nvPr>
            <p:ph type="title" idx="4294967295"/>
          </p:nvPr>
        </p:nvSpPr>
        <p:spPr>
          <a:xfrm>
            <a:off x="611560" y="304800"/>
            <a:ext cx="8001000" cy="1216025"/>
          </a:xfrm>
        </p:spPr>
        <p:txBody>
          <a:bodyPr/>
          <a:lstStyle/>
          <a:p>
            <a:r>
              <a:rPr lang="en-US" smtClean="0"/>
              <a:t>Sexual Play – Can be Normal </a:t>
            </a:r>
          </a:p>
        </p:txBody>
      </p:sp>
      <p:sp>
        <p:nvSpPr>
          <p:cNvPr id="109570" name="Rectangle 3"/>
          <p:cNvSpPr>
            <a:spLocks noGrp="1" noChangeArrowheads="1"/>
          </p:cNvSpPr>
          <p:nvPr>
            <p:ph type="body" idx="4294967295"/>
          </p:nvPr>
        </p:nvSpPr>
        <p:spPr>
          <a:xfrm>
            <a:off x="611560" y="1773238"/>
            <a:ext cx="8001000" cy="4267200"/>
          </a:xfrm>
        </p:spPr>
        <p:txBody>
          <a:bodyPr/>
          <a:lstStyle/>
          <a:p>
            <a:r>
              <a:rPr lang="en-CA" dirty="0" smtClean="0"/>
              <a:t>Viewing or touching </a:t>
            </a:r>
            <a:r>
              <a:rPr lang="en-US" dirty="0" smtClean="0"/>
              <a:t>of the genitalia, buttocks, or chest by children who are at the same developmental stage</a:t>
            </a:r>
          </a:p>
          <a:p>
            <a:endParaRPr lang="en-US" dirty="0" smtClean="0"/>
          </a:p>
          <a:p>
            <a:r>
              <a:rPr lang="en-US" dirty="0" smtClean="0"/>
              <a:t>Children are approximately within 4 years of age of each other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Title 1"/>
          <p:cNvSpPr>
            <a:spLocks noGrp="1"/>
          </p:cNvSpPr>
          <p:nvPr>
            <p:ph type="title" idx="4294967295"/>
          </p:nvPr>
        </p:nvSpPr>
        <p:spPr>
          <a:xfrm>
            <a:off x="611560" y="304800"/>
            <a:ext cx="8001000" cy="1216025"/>
          </a:xfrm>
        </p:spPr>
        <p:txBody>
          <a:bodyPr/>
          <a:lstStyle/>
          <a:p>
            <a:r>
              <a:rPr lang="en-CA" smtClean="0"/>
              <a:t>Case 3: Mary, 5 year old girl  </a:t>
            </a:r>
          </a:p>
        </p:txBody>
      </p:sp>
      <p:sp>
        <p:nvSpPr>
          <p:cNvPr id="111618" name="Content Placeholder 2"/>
          <p:cNvSpPr>
            <a:spLocks noGrp="1"/>
          </p:cNvSpPr>
          <p:nvPr>
            <p:ph idx="4294967295"/>
          </p:nvPr>
        </p:nvSpPr>
        <p:spPr>
          <a:xfrm>
            <a:off x="611560" y="1844675"/>
            <a:ext cx="8001000" cy="4267200"/>
          </a:xfrm>
        </p:spPr>
        <p:txBody>
          <a:bodyPr/>
          <a:lstStyle/>
          <a:p>
            <a:r>
              <a:rPr lang="en-CA" dirty="0" smtClean="0"/>
              <a:t>Brought in by mother for complaints of painful urination </a:t>
            </a:r>
          </a:p>
          <a:p>
            <a:r>
              <a:rPr lang="en-CA" dirty="0" smtClean="0"/>
              <a:t>Mother has noted that her genital area is red and she is having vaginal discharge</a:t>
            </a:r>
          </a:p>
          <a:p>
            <a:r>
              <a:rPr lang="en-CA" dirty="0" smtClean="0"/>
              <a:t>Mary has restarted sucking her thumb and frequently complains of stomach pains</a:t>
            </a:r>
          </a:p>
          <a:p>
            <a:r>
              <a:rPr lang="en-CA" dirty="0" smtClean="0"/>
              <a:t>She has been caught exposing her genitalia to other children in the neighbourhood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idx="4294967295"/>
          </p:nvPr>
        </p:nvSpPr>
        <p:spPr>
          <a:xfrm>
            <a:off x="611560" y="304800"/>
            <a:ext cx="8001000" cy="1216025"/>
          </a:xfrm>
        </p:spPr>
        <p:txBody>
          <a:bodyPr/>
          <a:lstStyle/>
          <a:p>
            <a:pPr eaLnBrk="1" hangingPunct="1"/>
            <a:r>
              <a:rPr lang="en-US" smtClean="0"/>
              <a:t>Suspect psychological or emotional abuse when…</a:t>
            </a:r>
          </a:p>
        </p:txBody>
      </p:sp>
      <p:sp>
        <p:nvSpPr>
          <p:cNvPr id="21506" name="Rectangle 3"/>
          <p:cNvSpPr>
            <a:spLocks noGrp="1" noChangeArrowheads="1"/>
          </p:cNvSpPr>
          <p:nvPr>
            <p:ph type="body" idx="4294967295"/>
          </p:nvPr>
        </p:nvSpPr>
        <p:spPr>
          <a:xfrm>
            <a:off x="611560" y="1844675"/>
            <a:ext cx="8001000" cy="4267200"/>
          </a:xfrm>
        </p:spPr>
        <p:txBody>
          <a:bodyPr/>
          <a:lstStyle/>
          <a:p>
            <a:pPr eaLnBrk="1" hangingPunct="1"/>
            <a:r>
              <a:rPr lang="en-US" dirty="0" smtClean="0"/>
              <a:t>Lack of attachment between infant and parent</a:t>
            </a:r>
          </a:p>
          <a:p>
            <a:pPr eaLnBrk="1" hangingPunct="1"/>
            <a:r>
              <a:rPr lang="en-US" dirty="0" smtClean="0"/>
              <a:t>Lack of responsiveness to environment</a:t>
            </a:r>
          </a:p>
          <a:p>
            <a:pPr eaLnBrk="1" hangingPunct="1"/>
            <a:r>
              <a:rPr lang="en-US" dirty="0" smtClean="0"/>
              <a:t>Poor growth </a:t>
            </a:r>
          </a:p>
          <a:p>
            <a:pPr eaLnBrk="1" hangingPunct="1"/>
            <a:r>
              <a:rPr lang="en-US" dirty="0" smtClean="0"/>
              <a:t>Parent is highly critical and negative toward the infant/child</a:t>
            </a:r>
          </a:p>
          <a:p>
            <a:pPr eaLnBrk="1" hangingPunct="1"/>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Title 1"/>
          <p:cNvSpPr>
            <a:spLocks noGrp="1"/>
          </p:cNvSpPr>
          <p:nvPr>
            <p:ph type="title" idx="4294967295"/>
          </p:nvPr>
        </p:nvSpPr>
        <p:spPr>
          <a:xfrm>
            <a:off x="683568" y="304800"/>
            <a:ext cx="8001000" cy="1216025"/>
          </a:xfrm>
        </p:spPr>
        <p:txBody>
          <a:bodyPr/>
          <a:lstStyle/>
          <a:p>
            <a:r>
              <a:rPr lang="en-CA" smtClean="0"/>
              <a:t>Discussion points</a:t>
            </a:r>
          </a:p>
        </p:txBody>
      </p:sp>
      <p:sp>
        <p:nvSpPr>
          <p:cNvPr id="113666" name="Content Placeholder 2"/>
          <p:cNvSpPr>
            <a:spLocks noGrp="1"/>
          </p:cNvSpPr>
          <p:nvPr>
            <p:ph idx="4294967295"/>
          </p:nvPr>
        </p:nvSpPr>
        <p:spPr>
          <a:xfrm>
            <a:off x="683568" y="1773238"/>
            <a:ext cx="8001000" cy="4267200"/>
          </a:xfrm>
        </p:spPr>
        <p:txBody>
          <a:bodyPr/>
          <a:lstStyle/>
          <a:p>
            <a:pPr eaLnBrk="1" hangingPunct="1"/>
            <a:r>
              <a:rPr lang="en-US" dirty="0" smtClean="0"/>
              <a:t>How concerned are you about sexual abuse?</a:t>
            </a:r>
          </a:p>
          <a:p>
            <a:pPr eaLnBrk="1" hangingPunct="1"/>
            <a:r>
              <a:rPr lang="en-US" dirty="0" smtClean="0"/>
              <a:t>What are red flags for sexual abuse in this case? </a:t>
            </a:r>
          </a:p>
          <a:p>
            <a:endParaRPr lang="en-CA"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2"/>
          <p:cNvSpPr>
            <a:spLocks noGrp="1" noChangeArrowheads="1"/>
          </p:cNvSpPr>
          <p:nvPr>
            <p:ph type="title" idx="4294967295"/>
          </p:nvPr>
        </p:nvSpPr>
        <p:spPr>
          <a:xfrm>
            <a:off x="611560" y="304800"/>
            <a:ext cx="8001000" cy="1216025"/>
          </a:xfrm>
        </p:spPr>
        <p:txBody>
          <a:bodyPr/>
          <a:lstStyle/>
          <a:p>
            <a:pPr eaLnBrk="1" hangingPunct="1"/>
            <a:r>
              <a:rPr lang="en-US" dirty="0" smtClean="0"/>
              <a:t>Suspect sexual abuse when…</a:t>
            </a:r>
          </a:p>
        </p:txBody>
      </p:sp>
      <p:sp>
        <p:nvSpPr>
          <p:cNvPr id="115714" name="Rectangle 3"/>
          <p:cNvSpPr>
            <a:spLocks noGrp="1" noChangeArrowheads="1"/>
          </p:cNvSpPr>
          <p:nvPr>
            <p:ph type="body" idx="4294967295"/>
          </p:nvPr>
        </p:nvSpPr>
        <p:spPr>
          <a:xfrm>
            <a:off x="539552" y="1700213"/>
            <a:ext cx="7772400" cy="4114800"/>
          </a:xfrm>
        </p:spPr>
        <p:txBody>
          <a:bodyPr/>
          <a:lstStyle/>
          <a:p>
            <a:pPr eaLnBrk="1" hangingPunct="1">
              <a:lnSpc>
                <a:spcPct val="90000"/>
              </a:lnSpc>
            </a:pPr>
            <a:r>
              <a:rPr lang="en-US" sz="2800" dirty="0" smtClean="0"/>
              <a:t>Injury or complaints in genital area</a:t>
            </a:r>
          </a:p>
          <a:p>
            <a:pPr eaLnBrk="1" hangingPunct="1">
              <a:lnSpc>
                <a:spcPct val="90000"/>
              </a:lnSpc>
            </a:pPr>
            <a:r>
              <a:rPr lang="en-US" sz="2800" dirty="0" smtClean="0"/>
              <a:t>History of general complaints </a:t>
            </a:r>
          </a:p>
          <a:p>
            <a:pPr lvl="1">
              <a:lnSpc>
                <a:spcPct val="90000"/>
              </a:lnSpc>
            </a:pPr>
            <a:r>
              <a:rPr lang="en-US" sz="2400" dirty="0" smtClean="0">
                <a:ea typeface="ＭＳ Ｐゴシック" pitchFamily="-72" charset="-128"/>
              </a:rPr>
              <a:t>anxiety, enuresis, encopresis, decrease in school performance, depression, and behavior problems</a:t>
            </a:r>
          </a:p>
          <a:p>
            <a:pPr eaLnBrk="1" hangingPunct="1">
              <a:lnSpc>
                <a:spcPct val="90000"/>
              </a:lnSpc>
            </a:pPr>
            <a:r>
              <a:rPr lang="en-US" sz="2800" dirty="0" smtClean="0"/>
              <a:t>Sexually transmitted disease or pregnancy</a:t>
            </a:r>
          </a:p>
          <a:p>
            <a:pPr eaLnBrk="1" hangingPunct="1">
              <a:lnSpc>
                <a:spcPct val="90000"/>
              </a:lnSpc>
            </a:pPr>
            <a:r>
              <a:rPr lang="en-US" sz="2800" dirty="0" smtClean="0"/>
              <a:t>Frequent unexplained sore throats, yeast or urinary infections</a:t>
            </a:r>
          </a:p>
          <a:p>
            <a:pPr eaLnBrk="1" hangingPunct="1">
              <a:lnSpc>
                <a:spcPct val="90000"/>
              </a:lnSpc>
            </a:pPr>
            <a:r>
              <a:rPr lang="en-US" sz="2800" dirty="0" smtClean="0"/>
              <a:t>Child engaged in developmentally inappropriate sexual behavior</a:t>
            </a:r>
          </a:p>
        </p:txBody>
      </p:sp>
      <p:sp>
        <p:nvSpPr>
          <p:cNvPr id="115715" name="Text Box 4"/>
          <p:cNvSpPr txBox="1">
            <a:spLocks noChangeArrowheads="1"/>
          </p:cNvSpPr>
          <p:nvPr/>
        </p:nvSpPr>
        <p:spPr bwMode="auto">
          <a:xfrm>
            <a:off x="1143000" y="6400800"/>
            <a:ext cx="7696200" cy="336550"/>
          </a:xfrm>
          <a:prstGeom prst="rect">
            <a:avLst/>
          </a:prstGeom>
          <a:noFill/>
          <a:ln w="9525">
            <a:noFill/>
            <a:miter lim="800000"/>
            <a:headEnd/>
            <a:tailEnd/>
          </a:ln>
        </p:spPr>
        <p:txBody>
          <a:bodyPr>
            <a:prstTxWarp prst="textNoShape">
              <a:avLst/>
            </a:prstTxWarp>
            <a:spAutoFit/>
          </a:bodyPr>
          <a:lstStyle/>
          <a:p>
            <a:pPr eaLnBrk="0" hangingPunct="0">
              <a:spcBef>
                <a:spcPct val="50000"/>
              </a:spcBef>
            </a:pPr>
            <a:endParaRPr lang="en-US" sz="16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Title 1"/>
          <p:cNvSpPr>
            <a:spLocks noGrp="1"/>
          </p:cNvSpPr>
          <p:nvPr>
            <p:ph type="title" idx="4294967295"/>
          </p:nvPr>
        </p:nvSpPr>
        <p:spPr>
          <a:xfrm>
            <a:off x="683568" y="304800"/>
            <a:ext cx="8001000" cy="1216025"/>
          </a:xfrm>
        </p:spPr>
        <p:txBody>
          <a:bodyPr/>
          <a:lstStyle/>
          <a:p>
            <a:r>
              <a:rPr lang="en-CA" smtClean="0"/>
              <a:t>History </a:t>
            </a:r>
          </a:p>
        </p:txBody>
      </p:sp>
      <p:sp>
        <p:nvSpPr>
          <p:cNvPr id="117762" name="Content Placeholder 2"/>
          <p:cNvSpPr>
            <a:spLocks noGrp="1"/>
          </p:cNvSpPr>
          <p:nvPr>
            <p:ph idx="4294967295"/>
          </p:nvPr>
        </p:nvSpPr>
        <p:spPr>
          <a:xfrm>
            <a:off x="683568" y="1773238"/>
            <a:ext cx="8001000" cy="4267200"/>
          </a:xfrm>
        </p:spPr>
        <p:txBody>
          <a:bodyPr/>
          <a:lstStyle/>
          <a:p>
            <a:r>
              <a:rPr lang="en-US" dirty="0" smtClean="0"/>
              <a:t>Be supportive and believing</a:t>
            </a:r>
          </a:p>
          <a:p>
            <a:r>
              <a:rPr lang="en-US" dirty="0" smtClean="0"/>
              <a:t>Ask neutral questions </a:t>
            </a:r>
            <a:r>
              <a:rPr lang="en-US" dirty="0" err="1" smtClean="0"/>
              <a:t>e.g</a:t>
            </a:r>
            <a:r>
              <a:rPr lang="en-US" dirty="0" smtClean="0"/>
              <a:t> “Has someone ever touched you in a way you didn't like or that made you feel uncomfortable?" </a:t>
            </a:r>
          </a:p>
          <a:p>
            <a:r>
              <a:rPr lang="en-US" dirty="0" smtClean="0"/>
              <a:t>Avoid repetitive interviews</a:t>
            </a:r>
          </a:p>
          <a:p>
            <a:r>
              <a:rPr lang="en-US" dirty="0" smtClean="0"/>
              <a:t>May use drawings with younger children </a:t>
            </a:r>
          </a:p>
          <a:p>
            <a:r>
              <a:rPr lang="en-US" dirty="0" smtClean="0"/>
              <a:t>Document clearly </a:t>
            </a:r>
          </a:p>
          <a:p>
            <a:pPr>
              <a:buFont typeface="Wingdings" pitchFamily="-72" charset="2"/>
              <a:buNone/>
            </a:pPr>
            <a:endParaRPr lang="en-US" dirty="0"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9810" name="Title 1"/>
          <p:cNvSpPr>
            <a:spLocks noGrp="1"/>
          </p:cNvSpPr>
          <p:nvPr>
            <p:ph type="title" idx="4294967295"/>
          </p:nvPr>
        </p:nvSpPr>
        <p:spPr>
          <a:xfrm>
            <a:off x="1143000" y="304800"/>
            <a:ext cx="8001000" cy="1216025"/>
          </a:xfrm>
        </p:spPr>
        <p:txBody>
          <a:bodyPr/>
          <a:lstStyle/>
          <a:p>
            <a:r>
              <a:rPr lang="en-CA" smtClean="0"/>
              <a:t>Physical Exam </a:t>
            </a:r>
          </a:p>
        </p:txBody>
      </p:sp>
      <p:sp>
        <p:nvSpPr>
          <p:cNvPr id="119811" name="Content Placeholder 2"/>
          <p:cNvSpPr>
            <a:spLocks noGrp="1"/>
          </p:cNvSpPr>
          <p:nvPr>
            <p:ph sz="quarter" idx="4294967295"/>
          </p:nvPr>
        </p:nvSpPr>
        <p:spPr>
          <a:xfrm>
            <a:off x="5257800" y="1524000"/>
            <a:ext cx="3886200" cy="2362200"/>
          </a:xfrm>
        </p:spPr>
        <p:txBody>
          <a:bodyPr/>
          <a:lstStyle/>
          <a:p>
            <a:pPr>
              <a:buFont typeface="Wingdings" pitchFamily="-72" charset="2"/>
              <a:buNone/>
            </a:pPr>
            <a:endParaRPr lang="en-US" sz="2100" dirty="0" smtClean="0"/>
          </a:p>
          <a:p>
            <a:r>
              <a:rPr lang="en-CA" sz="2000" dirty="0" smtClean="0"/>
              <a:t>No internal exam for preadolescent girls </a:t>
            </a:r>
          </a:p>
          <a:p>
            <a:r>
              <a:rPr lang="en-US" sz="2000" dirty="0" smtClean="0"/>
              <a:t>The anal examination is external</a:t>
            </a:r>
          </a:p>
          <a:p>
            <a:r>
              <a:rPr lang="en-US" sz="2000" dirty="0" smtClean="0"/>
              <a:t>Document clearly on </a:t>
            </a:r>
          </a:p>
          <a:p>
            <a:pPr lvl="1">
              <a:buFont typeface="Wingdings" pitchFamily="-72" charset="2"/>
              <a:buNone/>
            </a:pPr>
            <a:r>
              <a:rPr lang="en-US" sz="2000" dirty="0" smtClean="0">
                <a:ea typeface="ＭＳ Ｐゴシック" pitchFamily="-72" charset="-128"/>
              </a:rPr>
              <a:t>diagram </a:t>
            </a:r>
          </a:p>
          <a:p>
            <a:endParaRPr lang="en-CA" sz="2100" dirty="0" smtClean="0"/>
          </a:p>
        </p:txBody>
      </p:sp>
      <p:sp>
        <p:nvSpPr>
          <p:cNvPr id="119813" name="Rectangle 5"/>
          <p:cNvSpPr>
            <a:spLocks noGrp="1" noChangeArrowheads="1"/>
          </p:cNvSpPr>
          <p:nvPr>
            <p:ph type="body" sz="half" idx="4294967295"/>
          </p:nvPr>
        </p:nvSpPr>
        <p:spPr>
          <a:xfrm>
            <a:off x="647700" y="1844675"/>
            <a:ext cx="3924300" cy="4267200"/>
          </a:xfrm>
        </p:spPr>
        <p:txBody>
          <a:bodyPr/>
          <a:lstStyle/>
          <a:p>
            <a:pPr>
              <a:lnSpc>
                <a:spcPct val="90000"/>
              </a:lnSpc>
            </a:pPr>
            <a:r>
              <a:rPr lang="en-US" sz="2000" dirty="0" smtClean="0"/>
              <a:t>Only urgent if within 72 hours or  if injuries</a:t>
            </a:r>
          </a:p>
          <a:p>
            <a:pPr>
              <a:lnSpc>
                <a:spcPct val="90000"/>
              </a:lnSpc>
            </a:pPr>
            <a:r>
              <a:rPr lang="en-US" sz="2000" dirty="0" smtClean="0"/>
              <a:t>Best to have non-offending caregiver present</a:t>
            </a:r>
          </a:p>
          <a:p>
            <a:pPr>
              <a:lnSpc>
                <a:spcPct val="90000"/>
              </a:lnSpc>
            </a:pPr>
            <a:r>
              <a:rPr lang="en-US" sz="2000" dirty="0" smtClean="0"/>
              <a:t>Full exam, including mouth, breasts, genitals, </a:t>
            </a:r>
            <a:r>
              <a:rPr lang="en-CA" sz="2000" dirty="0" smtClean="0"/>
              <a:t>buttocks, and anus</a:t>
            </a:r>
          </a:p>
          <a:p>
            <a:pPr>
              <a:lnSpc>
                <a:spcPct val="90000"/>
              </a:lnSpc>
            </a:pPr>
            <a:endParaRPr lang="en-US" sz="2000" dirty="0" smtClean="0"/>
          </a:p>
          <a:p>
            <a:pPr>
              <a:lnSpc>
                <a:spcPct val="90000"/>
              </a:lnSpc>
            </a:pPr>
            <a:r>
              <a:rPr lang="en-US" sz="2000" dirty="0" smtClean="0"/>
              <a:t>Examine girls in </a:t>
            </a:r>
            <a:r>
              <a:rPr lang="en-CA" sz="2000" dirty="0" smtClean="0"/>
              <a:t>frog leg position or knee chest position</a:t>
            </a:r>
            <a:endParaRPr lang="en-CA" sz="1800" dirty="0" smtClean="0"/>
          </a:p>
          <a:p>
            <a:pPr lvl="1">
              <a:lnSpc>
                <a:spcPct val="90000"/>
              </a:lnSpc>
            </a:pPr>
            <a:r>
              <a:rPr lang="en-CA" sz="1600" dirty="0" smtClean="0">
                <a:ea typeface="ＭＳ Ｐゴシック" pitchFamily="-72" charset="-128"/>
              </a:rPr>
              <a:t>Use gentle traction on the labia </a:t>
            </a:r>
            <a:r>
              <a:rPr lang="en-CA" sz="1600" dirty="0" err="1" smtClean="0">
                <a:ea typeface="ＭＳ Ｐゴシック" pitchFamily="-72" charset="-128"/>
              </a:rPr>
              <a:t>majora</a:t>
            </a:r>
            <a:r>
              <a:rPr lang="en-CA" sz="1600" dirty="0" smtClean="0">
                <a:ea typeface="ＭＳ Ｐゴシック" pitchFamily="-72" charset="-128"/>
              </a:rPr>
              <a:t> to visualize hymen </a:t>
            </a:r>
          </a:p>
          <a:p>
            <a:pPr>
              <a:lnSpc>
                <a:spcPct val="90000"/>
              </a:lnSpc>
            </a:pPr>
            <a:endParaRPr lang="en-US" sz="2200" dirty="0" smtClean="0"/>
          </a:p>
        </p:txBody>
      </p:sp>
      <p:pic>
        <p:nvPicPr>
          <p:cNvPr id="119814" name="Picture 2" descr="http://www.smj.ejnal.com/e-journal/word/picture/article/smj/218/Srinaree5.JPG"/>
          <p:cNvPicPr>
            <a:picLocks noGrp="1" noChangeAspect="1" noChangeArrowheads="1"/>
          </p:cNvPicPr>
          <p:nvPr>
            <p:ph sz="quarter" idx="4294967295"/>
          </p:nvPr>
        </p:nvPicPr>
        <p:blipFill>
          <a:blip r:embed="rId3"/>
          <a:srcRect/>
          <a:stretch>
            <a:fillRect/>
          </a:stretch>
        </p:blipFill>
        <p:spPr>
          <a:xfrm>
            <a:off x="5112568" y="4156584"/>
            <a:ext cx="3923928" cy="2701416"/>
          </a:xfrm>
        </p:spPr>
      </p:pic>
      <p:sp>
        <p:nvSpPr>
          <p:cNvPr id="119812" name="TextBox 5"/>
          <p:cNvSpPr txBox="1">
            <a:spLocks noChangeArrowheads="1"/>
          </p:cNvSpPr>
          <p:nvPr/>
        </p:nvSpPr>
        <p:spPr bwMode="auto">
          <a:xfrm>
            <a:off x="1259632" y="6307203"/>
            <a:ext cx="3528392" cy="523220"/>
          </a:xfrm>
          <a:prstGeom prst="rect">
            <a:avLst/>
          </a:prstGeom>
          <a:noFill/>
          <a:ln w="9525">
            <a:noFill/>
            <a:miter lim="800000"/>
            <a:headEnd/>
            <a:tailEnd/>
          </a:ln>
        </p:spPr>
        <p:txBody>
          <a:bodyPr wrap="square">
            <a:prstTxWarp prst="textNoShape">
              <a:avLst/>
            </a:prstTxWarp>
            <a:spAutoFit/>
          </a:bodyPr>
          <a:lstStyle/>
          <a:p>
            <a:pPr eaLnBrk="0" hangingPunct="0"/>
            <a:r>
              <a:rPr lang="en-US" sz="1400" dirty="0"/>
              <a:t>http://</a:t>
            </a:r>
            <a:r>
              <a:rPr lang="en-US" sz="1400" dirty="0" err="1"/>
              <a:t>www.smj.ejnal.com</a:t>
            </a:r>
            <a:r>
              <a:rPr lang="en-US" sz="1400" dirty="0"/>
              <a:t>/e-journal/word/picture/article/</a:t>
            </a:r>
            <a:r>
              <a:rPr lang="en-US" sz="1400" dirty="0" err="1"/>
              <a:t>smj</a:t>
            </a:r>
            <a:r>
              <a:rPr lang="en-US" sz="1400" dirty="0"/>
              <a:t>/218/Srinaree5.JPG</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Title 1"/>
          <p:cNvSpPr>
            <a:spLocks noGrp="1"/>
          </p:cNvSpPr>
          <p:nvPr>
            <p:ph type="title" idx="4294967295"/>
          </p:nvPr>
        </p:nvSpPr>
        <p:spPr>
          <a:xfrm>
            <a:off x="611560" y="304800"/>
            <a:ext cx="8001000" cy="1216025"/>
          </a:xfrm>
        </p:spPr>
        <p:txBody>
          <a:bodyPr/>
          <a:lstStyle/>
          <a:p>
            <a:r>
              <a:rPr lang="en-CA" smtClean="0"/>
              <a:t>Quiz Question 4</a:t>
            </a:r>
          </a:p>
        </p:txBody>
      </p:sp>
      <p:sp>
        <p:nvSpPr>
          <p:cNvPr id="121858" name="Content Placeholder 2"/>
          <p:cNvSpPr>
            <a:spLocks noGrp="1"/>
          </p:cNvSpPr>
          <p:nvPr>
            <p:ph idx="4294967295"/>
          </p:nvPr>
        </p:nvSpPr>
        <p:spPr>
          <a:xfrm>
            <a:off x="611560" y="1773238"/>
            <a:ext cx="8001000" cy="4267200"/>
          </a:xfrm>
        </p:spPr>
        <p:txBody>
          <a:bodyPr/>
          <a:lstStyle/>
          <a:p>
            <a:r>
              <a:rPr lang="en-CA" dirty="0" smtClean="0"/>
              <a:t>What is the most common exam finding among children who have been sexually abused?</a:t>
            </a:r>
          </a:p>
          <a:p>
            <a:pPr lvl="1"/>
            <a:r>
              <a:rPr lang="en-CA" dirty="0" smtClean="0">
                <a:ea typeface="ＭＳ Ｐゴシック" pitchFamily="-72" charset="-128"/>
              </a:rPr>
              <a:t>Normal exam</a:t>
            </a:r>
          </a:p>
          <a:p>
            <a:pPr lvl="1"/>
            <a:r>
              <a:rPr lang="en-CA" dirty="0" smtClean="0">
                <a:ea typeface="ＭＳ Ｐゴシック" pitchFamily="-72" charset="-128"/>
              </a:rPr>
              <a:t>Complete tear of the hymen</a:t>
            </a:r>
          </a:p>
          <a:p>
            <a:pPr lvl="1"/>
            <a:r>
              <a:rPr lang="en-US" dirty="0" smtClean="0">
                <a:ea typeface="ＭＳ Ｐゴシック" pitchFamily="-72" charset="-128"/>
              </a:rPr>
              <a:t>Bruises of genital area</a:t>
            </a:r>
          </a:p>
          <a:p>
            <a:pPr lvl="1"/>
            <a:r>
              <a:rPr lang="en-CA" dirty="0" smtClean="0">
                <a:ea typeface="ＭＳ Ｐゴシック" pitchFamily="-72" charset="-128"/>
              </a:rPr>
              <a:t>Pregnancy</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Title 1"/>
          <p:cNvSpPr>
            <a:spLocks noGrp="1"/>
          </p:cNvSpPr>
          <p:nvPr>
            <p:ph type="title" idx="4294967295"/>
          </p:nvPr>
        </p:nvSpPr>
        <p:spPr>
          <a:xfrm>
            <a:off x="1143000" y="304800"/>
            <a:ext cx="8001000" cy="1216025"/>
          </a:xfrm>
        </p:spPr>
        <p:txBody>
          <a:bodyPr/>
          <a:lstStyle/>
          <a:p>
            <a:r>
              <a:rPr lang="en-US" smtClean="0"/>
              <a:t>Normal Female Genital Anatomy</a:t>
            </a:r>
          </a:p>
        </p:txBody>
      </p:sp>
      <p:pic>
        <p:nvPicPr>
          <p:cNvPr id="123906" name="Picture 2" descr="D:\VDOCA2\PPT\New Folder\SA07.jpg"/>
          <p:cNvPicPr>
            <a:picLocks noGrp="1" noChangeAspect="1" noChangeArrowheads="1"/>
          </p:cNvPicPr>
          <p:nvPr>
            <p:ph idx="4294967295"/>
          </p:nvPr>
        </p:nvPicPr>
        <p:blipFill>
          <a:blip r:embed="rId3"/>
          <a:srcRect/>
          <a:stretch>
            <a:fillRect/>
          </a:stretch>
        </p:blipFill>
        <p:spPr>
          <a:xfrm>
            <a:off x="683568" y="1752600"/>
            <a:ext cx="6435725" cy="4267200"/>
          </a:xfrm>
        </p:spPr>
      </p:pic>
      <p:sp>
        <p:nvSpPr>
          <p:cNvPr id="123907" name="TextBox 4"/>
          <p:cNvSpPr txBox="1">
            <a:spLocks noChangeArrowheads="1"/>
          </p:cNvSpPr>
          <p:nvPr/>
        </p:nvSpPr>
        <p:spPr bwMode="auto">
          <a:xfrm>
            <a:off x="609600" y="6400800"/>
            <a:ext cx="6781800" cy="304800"/>
          </a:xfrm>
          <a:prstGeom prst="rect">
            <a:avLst/>
          </a:prstGeom>
          <a:noFill/>
          <a:ln w="9525">
            <a:noFill/>
            <a:miter lim="800000"/>
            <a:headEnd/>
            <a:tailEnd/>
          </a:ln>
        </p:spPr>
        <p:txBody>
          <a:bodyPr>
            <a:prstTxWarp prst="textNoShape">
              <a:avLst/>
            </a:prstTxWarp>
            <a:spAutoFit/>
          </a:bodyPr>
          <a:lstStyle/>
          <a:p>
            <a:pPr eaLnBrk="0" hangingPunct="0"/>
            <a:r>
              <a:rPr lang="en-US" sz="1400" dirty="0" err="1"/>
              <a:t>www.pediatriccareonline.org</a:t>
            </a:r>
            <a:endParaRPr lang="en-US" sz="14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Title 1"/>
          <p:cNvSpPr>
            <a:spLocks noGrp="1"/>
          </p:cNvSpPr>
          <p:nvPr>
            <p:ph type="title" idx="4294967295"/>
          </p:nvPr>
        </p:nvSpPr>
        <p:spPr>
          <a:xfrm>
            <a:off x="683568" y="304800"/>
            <a:ext cx="8001000" cy="1216025"/>
          </a:xfrm>
        </p:spPr>
        <p:txBody>
          <a:bodyPr/>
          <a:lstStyle/>
          <a:p>
            <a:r>
              <a:rPr lang="en-CA" smtClean="0"/>
              <a:t>Concerning Physical Findings </a:t>
            </a:r>
          </a:p>
        </p:txBody>
      </p:sp>
      <p:sp>
        <p:nvSpPr>
          <p:cNvPr id="125954" name="Content Placeholder 2"/>
          <p:cNvSpPr>
            <a:spLocks noGrp="1"/>
          </p:cNvSpPr>
          <p:nvPr>
            <p:ph idx="4294967295"/>
          </p:nvPr>
        </p:nvSpPr>
        <p:spPr>
          <a:xfrm>
            <a:off x="683568" y="1773238"/>
            <a:ext cx="8001000" cy="4267200"/>
          </a:xfrm>
        </p:spPr>
        <p:txBody>
          <a:bodyPr/>
          <a:lstStyle/>
          <a:p>
            <a:r>
              <a:rPr lang="en-US" dirty="0" smtClean="0"/>
              <a:t>Cuts or bruising of the genitalia</a:t>
            </a:r>
          </a:p>
          <a:p>
            <a:r>
              <a:rPr lang="en-US" dirty="0" smtClean="0"/>
              <a:t>Anal bruising or lacerations</a:t>
            </a:r>
          </a:p>
          <a:p>
            <a:r>
              <a:rPr lang="en-US" dirty="0" smtClean="0"/>
              <a:t>For girls: tearing (especially if complete) or significantly decreased amount of tissue in the posterior (inferior) aspect of hymen between the 3 and 9 o’clock positions (bottom half)</a:t>
            </a:r>
          </a:p>
          <a:p>
            <a:r>
              <a:rPr lang="en-US" dirty="0" smtClean="0"/>
              <a:t>Semen deposition</a:t>
            </a:r>
          </a:p>
          <a:p>
            <a:pPr>
              <a:buFont typeface="Wingdings" pitchFamily="-72" charset="2"/>
              <a:buNone/>
            </a:pPr>
            <a:endParaRPr lang="en-CA" dirty="0"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Title 1"/>
          <p:cNvSpPr>
            <a:spLocks noGrp="1"/>
          </p:cNvSpPr>
          <p:nvPr>
            <p:ph type="title" idx="4294967295"/>
          </p:nvPr>
        </p:nvSpPr>
        <p:spPr>
          <a:xfrm>
            <a:off x="683568" y="332656"/>
            <a:ext cx="8001000" cy="1216025"/>
          </a:xfrm>
        </p:spPr>
        <p:txBody>
          <a:bodyPr/>
          <a:lstStyle/>
          <a:p>
            <a:r>
              <a:rPr lang="en-US" dirty="0" smtClean="0"/>
              <a:t>Concerning Physical Finding</a:t>
            </a:r>
          </a:p>
        </p:txBody>
      </p:sp>
      <p:pic>
        <p:nvPicPr>
          <p:cNvPr id="128002" name="Picture 4"/>
          <p:cNvPicPr>
            <a:picLocks noGrp="1" noChangeAspect="1" noChangeArrowheads="1"/>
          </p:cNvPicPr>
          <p:nvPr>
            <p:ph idx="4294967295"/>
          </p:nvPr>
        </p:nvPicPr>
        <p:blipFill>
          <a:blip r:embed="rId3"/>
          <a:srcRect/>
          <a:stretch>
            <a:fillRect/>
          </a:stretch>
        </p:blipFill>
        <p:spPr>
          <a:xfrm>
            <a:off x="1331640" y="1905000"/>
            <a:ext cx="3962400" cy="3962400"/>
          </a:xfrm>
        </p:spPr>
      </p:pic>
      <p:sp>
        <p:nvSpPr>
          <p:cNvPr id="128003" name="TextBox 4"/>
          <p:cNvSpPr txBox="1">
            <a:spLocks noChangeArrowheads="1"/>
          </p:cNvSpPr>
          <p:nvPr/>
        </p:nvSpPr>
        <p:spPr bwMode="auto">
          <a:xfrm>
            <a:off x="1403648" y="6021288"/>
            <a:ext cx="5791200" cy="304800"/>
          </a:xfrm>
          <a:prstGeom prst="rect">
            <a:avLst/>
          </a:prstGeom>
          <a:noFill/>
          <a:ln w="9525">
            <a:noFill/>
            <a:miter lim="800000"/>
            <a:headEnd/>
            <a:tailEnd/>
          </a:ln>
        </p:spPr>
        <p:txBody>
          <a:bodyPr>
            <a:prstTxWarp prst="textNoShape">
              <a:avLst/>
            </a:prstTxWarp>
            <a:spAutoFit/>
          </a:bodyPr>
          <a:lstStyle/>
          <a:p>
            <a:pPr eaLnBrk="0" hangingPunct="0"/>
            <a:r>
              <a:rPr lang="en-US" sz="1400"/>
              <a:t>www.pediatriccareonline.org</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Title 1"/>
          <p:cNvSpPr>
            <a:spLocks noGrp="1"/>
          </p:cNvSpPr>
          <p:nvPr>
            <p:ph type="title" idx="4294967295"/>
          </p:nvPr>
        </p:nvSpPr>
        <p:spPr>
          <a:xfrm>
            <a:off x="683568" y="304800"/>
            <a:ext cx="8001000" cy="1216025"/>
          </a:xfrm>
        </p:spPr>
        <p:txBody>
          <a:bodyPr/>
          <a:lstStyle/>
          <a:p>
            <a:r>
              <a:rPr lang="en-CA" smtClean="0"/>
              <a:t>Differential diagnosis</a:t>
            </a:r>
          </a:p>
        </p:txBody>
      </p:sp>
      <p:sp>
        <p:nvSpPr>
          <p:cNvPr id="130050" name="Content Placeholder 2"/>
          <p:cNvSpPr>
            <a:spLocks noGrp="1"/>
          </p:cNvSpPr>
          <p:nvPr>
            <p:ph idx="4294967295"/>
          </p:nvPr>
        </p:nvSpPr>
        <p:spPr>
          <a:xfrm>
            <a:off x="683568" y="1773238"/>
            <a:ext cx="8001000" cy="4267200"/>
          </a:xfrm>
        </p:spPr>
        <p:txBody>
          <a:bodyPr/>
          <a:lstStyle/>
          <a:p>
            <a:r>
              <a:rPr lang="en-CA" dirty="0" smtClean="0"/>
              <a:t>Accidental or self-inflicted trauma</a:t>
            </a:r>
          </a:p>
          <a:p>
            <a:r>
              <a:rPr lang="en-US" dirty="0" smtClean="0"/>
              <a:t>Irritants </a:t>
            </a:r>
          </a:p>
          <a:p>
            <a:r>
              <a:rPr lang="en-US" dirty="0" smtClean="0"/>
              <a:t>Skin infections/</a:t>
            </a:r>
            <a:r>
              <a:rPr lang="en-US" dirty="0" err="1" smtClean="0"/>
              <a:t>vulvovaginitis</a:t>
            </a:r>
            <a:endParaRPr lang="en-US" dirty="0" smtClean="0"/>
          </a:p>
          <a:p>
            <a:r>
              <a:rPr lang="en-US" dirty="0" smtClean="0"/>
              <a:t>Female circumcision</a:t>
            </a:r>
          </a:p>
          <a:p>
            <a:r>
              <a:rPr lang="en-CA" dirty="0" smtClean="0"/>
              <a:t>Constipation</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Title 1"/>
          <p:cNvSpPr>
            <a:spLocks noGrp="1"/>
          </p:cNvSpPr>
          <p:nvPr>
            <p:ph type="title" idx="4294967295"/>
          </p:nvPr>
        </p:nvSpPr>
        <p:spPr>
          <a:xfrm>
            <a:off x="611560" y="304800"/>
            <a:ext cx="8001000" cy="1216025"/>
          </a:xfrm>
        </p:spPr>
        <p:txBody>
          <a:bodyPr/>
          <a:lstStyle/>
          <a:p>
            <a:r>
              <a:rPr lang="en-CA" smtClean="0"/>
              <a:t>Quiz Question 5</a:t>
            </a:r>
          </a:p>
        </p:txBody>
      </p:sp>
      <p:sp>
        <p:nvSpPr>
          <p:cNvPr id="132098" name="Content Placeholder 2"/>
          <p:cNvSpPr>
            <a:spLocks noGrp="1"/>
          </p:cNvSpPr>
          <p:nvPr>
            <p:ph idx="4294967295"/>
          </p:nvPr>
        </p:nvSpPr>
        <p:spPr>
          <a:xfrm>
            <a:off x="611560" y="1773238"/>
            <a:ext cx="8001000" cy="4267200"/>
          </a:xfrm>
        </p:spPr>
        <p:txBody>
          <a:bodyPr/>
          <a:lstStyle/>
          <a:p>
            <a:r>
              <a:rPr lang="en-CA" dirty="0" smtClean="0"/>
              <a:t>Which of these sexually transmitted infections is most suggestive of sexual abuse in a preadolescent child?</a:t>
            </a:r>
          </a:p>
          <a:p>
            <a:pPr lvl="1"/>
            <a:r>
              <a:rPr lang="en-CA" dirty="0" smtClean="0">
                <a:ea typeface="ＭＳ Ｐゴシック" pitchFamily="-72" charset="-128"/>
              </a:rPr>
              <a:t>Genital scabies</a:t>
            </a:r>
          </a:p>
          <a:p>
            <a:pPr lvl="1"/>
            <a:r>
              <a:rPr lang="en-CA" dirty="0" smtClean="0">
                <a:ea typeface="ＭＳ Ｐゴシック" pitchFamily="-72" charset="-128"/>
              </a:rPr>
              <a:t>Hepatitis B</a:t>
            </a:r>
          </a:p>
          <a:p>
            <a:pPr lvl="1"/>
            <a:r>
              <a:rPr lang="en-CA" dirty="0" smtClean="0">
                <a:ea typeface="ＭＳ Ｐゴシック" pitchFamily="-72" charset="-128"/>
              </a:rPr>
              <a:t>Chlamydia</a:t>
            </a:r>
          </a:p>
          <a:p>
            <a:pPr lvl="1"/>
            <a:r>
              <a:rPr lang="en-CA" i="1" dirty="0" err="1" smtClean="0">
                <a:ea typeface="ＭＳ Ｐゴシック" pitchFamily="-72" charset="-128"/>
              </a:rPr>
              <a:t>Gardnerella</a:t>
            </a:r>
            <a:r>
              <a:rPr lang="en-CA" i="1" dirty="0" smtClean="0">
                <a:ea typeface="ＭＳ Ｐゴシック" pitchFamily="-72" charset="-128"/>
              </a:rPr>
              <a:t> </a:t>
            </a:r>
            <a:r>
              <a:rPr lang="en-CA" i="1" dirty="0" err="1" smtClean="0">
                <a:ea typeface="ＭＳ Ｐゴシック" pitchFamily="-72" charset="-128"/>
              </a:rPr>
              <a:t>vaginalis</a:t>
            </a:r>
            <a:endParaRPr lang="en-CA" i="1" dirty="0" smtClean="0">
              <a:ea typeface="ＭＳ Ｐゴシック" pitchFamily="-72"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idx="4294967295"/>
          </p:nvPr>
        </p:nvSpPr>
        <p:spPr>
          <a:xfrm>
            <a:off x="683568" y="304800"/>
            <a:ext cx="8001000" cy="1216025"/>
          </a:xfrm>
        </p:spPr>
        <p:txBody>
          <a:bodyPr/>
          <a:lstStyle/>
          <a:p>
            <a:r>
              <a:rPr lang="en-US" smtClean="0"/>
              <a:t>Definition: Neglect </a:t>
            </a:r>
          </a:p>
        </p:txBody>
      </p:sp>
      <p:sp>
        <p:nvSpPr>
          <p:cNvPr id="23554" name="Rectangle 3"/>
          <p:cNvSpPr>
            <a:spLocks noGrp="1" noChangeArrowheads="1"/>
          </p:cNvSpPr>
          <p:nvPr>
            <p:ph type="body" idx="4294967295"/>
          </p:nvPr>
        </p:nvSpPr>
        <p:spPr>
          <a:xfrm>
            <a:off x="683568" y="1773238"/>
            <a:ext cx="8001000" cy="4267200"/>
          </a:xfrm>
        </p:spPr>
        <p:txBody>
          <a:bodyPr/>
          <a:lstStyle/>
          <a:p>
            <a:pPr>
              <a:lnSpc>
                <a:spcPct val="90000"/>
              </a:lnSpc>
            </a:pPr>
            <a:r>
              <a:rPr lang="en-US" dirty="0" smtClean="0"/>
              <a:t>Failure of parent or caregiver to provide for development and well-being of the child:</a:t>
            </a:r>
            <a:endParaRPr lang="en-CA" dirty="0" smtClean="0"/>
          </a:p>
          <a:p>
            <a:pPr lvl="1">
              <a:lnSpc>
                <a:spcPct val="90000"/>
              </a:lnSpc>
            </a:pPr>
            <a:r>
              <a:rPr lang="en-CA" dirty="0" smtClean="0">
                <a:ea typeface="ＭＳ Ｐゴシック" pitchFamily="-72" charset="-128"/>
              </a:rPr>
              <a:t>health</a:t>
            </a:r>
          </a:p>
          <a:p>
            <a:pPr lvl="1">
              <a:lnSpc>
                <a:spcPct val="90000"/>
              </a:lnSpc>
            </a:pPr>
            <a:r>
              <a:rPr lang="en-CA" dirty="0" smtClean="0">
                <a:ea typeface="ＭＳ Ｐゴシック" pitchFamily="-72" charset="-128"/>
              </a:rPr>
              <a:t>education</a:t>
            </a:r>
          </a:p>
          <a:p>
            <a:pPr lvl="1">
              <a:lnSpc>
                <a:spcPct val="90000"/>
              </a:lnSpc>
            </a:pPr>
            <a:r>
              <a:rPr lang="en-CA" dirty="0" smtClean="0">
                <a:ea typeface="ＭＳ Ｐゴシック" pitchFamily="-72" charset="-128"/>
              </a:rPr>
              <a:t>emotional development</a:t>
            </a:r>
          </a:p>
          <a:p>
            <a:pPr lvl="1">
              <a:lnSpc>
                <a:spcPct val="90000"/>
              </a:lnSpc>
            </a:pPr>
            <a:r>
              <a:rPr lang="en-CA" dirty="0" smtClean="0">
                <a:ea typeface="ＭＳ Ｐゴシック" pitchFamily="-72" charset="-128"/>
              </a:rPr>
              <a:t>nutrition</a:t>
            </a:r>
          </a:p>
          <a:p>
            <a:pPr lvl="1">
              <a:lnSpc>
                <a:spcPct val="90000"/>
              </a:lnSpc>
            </a:pPr>
            <a:r>
              <a:rPr lang="en-US" dirty="0" smtClean="0">
                <a:ea typeface="ＭＳ Ｐゴシック" pitchFamily="-72" charset="-128"/>
              </a:rPr>
              <a:t>shelter and safe living conditions</a:t>
            </a:r>
          </a:p>
          <a:p>
            <a:pPr>
              <a:lnSpc>
                <a:spcPct val="90000"/>
              </a:lnSpc>
            </a:pPr>
            <a:r>
              <a:rPr lang="en-US" dirty="0" smtClean="0"/>
              <a:t>This does not include cases where poverty is the cause</a:t>
            </a:r>
          </a:p>
        </p:txBody>
      </p:sp>
    </p:spTree>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Title 1"/>
          <p:cNvSpPr>
            <a:spLocks noGrp="1"/>
          </p:cNvSpPr>
          <p:nvPr>
            <p:ph type="title" idx="4294967295"/>
          </p:nvPr>
        </p:nvSpPr>
        <p:spPr>
          <a:xfrm>
            <a:off x="1143000" y="304800"/>
            <a:ext cx="8001000" cy="1216025"/>
          </a:xfrm>
        </p:spPr>
        <p:txBody>
          <a:bodyPr/>
          <a:lstStyle/>
          <a:p>
            <a:r>
              <a:rPr lang="en-CA" smtClean="0"/>
              <a:t>Treatment after sexual abuse</a:t>
            </a:r>
          </a:p>
        </p:txBody>
      </p:sp>
      <p:pic>
        <p:nvPicPr>
          <p:cNvPr id="134146" name="Picture 3"/>
          <p:cNvPicPr>
            <a:picLocks noGrp="1" noChangeAspect="1" noChangeArrowheads="1"/>
          </p:cNvPicPr>
          <p:nvPr>
            <p:ph sz="half" idx="4294967295"/>
          </p:nvPr>
        </p:nvPicPr>
        <p:blipFill>
          <a:blip r:embed="rId3"/>
          <a:srcRect/>
          <a:stretch>
            <a:fillRect/>
          </a:stretch>
        </p:blipFill>
        <p:spPr>
          <a:xfrm>
            <a:off x="778396" y="1752600"/>
            <a:ext cx="2857500" cy="4267200"/>
          </a:xfrm>
        </p:spPr>
      </p:pic>
      <p:sp>
        <p:nvSpPr>
          <p:cNvPr id="134147" name="Content Placeholder 6"/>
          <p:cNvSpPr>
            <a:spLocks noGrp="1"/>
          </p:cNvSpPr>
          <p:nvPr>
            <p:ph sz="half" idx="4294967295"/>
          </p:nvPr>
        </p:nvSpPr>
        <p:spPr>
          <a:xfrm>
            <a:off x="5219700" y="1752600"/>
            <a:ext cx="3924300" cy="4267200"/>
          </a:xfrm>
        </p:spPr>
        <p:txBody>
          <a:bodyPr/>
          <a:lstStyle/>
          <a:p>
            <a:r>
              <a:rPr lang="en-CA" sz="2400" smtClean="0"/>
              <a:t>Test for and prevent sexually-transmitted infections</a:t>
            </a:r>
          </a:p>
          <a:p>
            <a:r>
              <a:rPr lang="en-CA" sz="2400" smtClean="0"/>
              <a:t>Pregnancy test </a:t>
            </a:r>
          </a:p>
          <a:p>
            <a:r>
              <a:rPr lang="en-CA" sz="2400" smtClean="0"/>
              <a:t>Emergency contraception for non-pregnant adolescents if within 120 hours of assault</a:t>
            </a:r>
          </a:p>
          <a:p>
            <a:r>
              <a:rPr lang="en-CA" sz="2400" smtClean="0"/>
              <a:t>Arrange support and follow-up</a:t>
            </a:r>
          </a:p>
        </p:txBody>
      </p:sp>
      <p:sp>
        <p:nvSpPr>
          <p:cNvPr id="134148" name="TextBox 4"/>
          <p:cNvSpPr txBox="1">
            <a:spLocks noChangeArrowheads="1"/>
          </p:cNvSpPr>
          <p:nvPr/>
        </p:nvSpPr>
        <p:spPr bwMode="auto">
          <a:xfrm>
            <a:off x="381000" y="6188075"/>
            <a:ext cx="4648200" cy="669925"/>
          </a:xfrm>
          <a:prstGeom prst="rect">
            <a:avLst/>
          </a:prstGeom>
          <a:noFill/>
          <a:ln w="9525">
            <a:noFill/>
            <a:miter lim="800000"/>
            <a:headEnd/>
            <a:tailEnd/>
          </a:ln>
        </p:spPr>
        <p:txBody>
          <a:bodyPr>
            <a:prstTxWarp prst="textNoShape">
              <a:avLst/>
            </a:prstTxWarp>
            <a:spAutoFit/>
          </a:bodyPr>
          <a:lstStyle/>
          <a:p>
            <a:pPr eaLnBrk="0" hangingPunct="0"/>
            <a:r>
              <a:rPr lang="en-CA" sz="1400"/>
              <a:t>American Academy of Pediatrics. Red Book: </a:t>
            </a:r>
          </a:p>
          <a:p>
            <a:pPr eaLnBrk="0" hangingPunct="0"/>
            <a:r>
              <a:rPr lang="en-CA" sz="1400"/>
              <a:t>2009 Report of the Committee on Infectious Diseases</a:t>
            </a:r>
            <a:r>
              <a:rPr lang="en-CA"/>
              <a:t>. </a:t>
            </a:r>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2"/>
          <p:cNvSpPr>
            <a:spLocks noGrp="1" noChangeArrowheads="1"/>
          </p:cNvSpPr>
          <p:nvPr>
            <p:ph type="title" idx="4294967295"/>
          </p:nvPr>
        </p:nvSpPr>
        <p:spPr>
          <a:xfrm>
            <a:off x="603448" y="304800"/>
            <a:ext cx="8001000" cy="1216025"/>
          </a:xfrm>
        </p:spPr>
        <p:txBody>
          <a:bodyPr/>
          <a:lstStyle/>
          <a:p>
            <a:r>
              <a:rPr lang="en-US" smtClean="0"/>
              <a:t>Consequences of abuse</a:t>
            </a:r>
          </a:p>
        </p:txBody>
      </p:sp>
      <p:sp>
        <p:nvSpPr>
          <p:cNvPr id="136194" name="Rectangle 3"/>
          <p:cNvSpPr>
            <a:spLocks noGrp="1" noChangeArrowheads="1"/>
          </p:cNvSpPr>
          <p:nvPr>
            <p:ph type="body" idx="4294967295"/>
          </p:nvPr>
        </p:nvSpPr>
        <p:spPr>
          <a:xfrm>
            <a:off x="603448" y="1773238"/>
            <a:ext cx="8001000" cy="4267200"/>
          </a:xfrm>
        </p:spPr>
        <p:txBody>
          <a:bodyPr/>
          <a:lstStyle/>
          <a:p>
            <a:r>
              <a:rPr lang="en-US" dirty="0" smtClean="0"/>
              <a:t>Mental health problems</a:t>
            </a:r>
          </a:p>
          <a:p>
            <a:pPr lvl="1"/>
            <a:r>
              <a:rPr lang="en-US" dirty="0" smtClean="0">
                <a:ea typeface="ＭＳ Ｐゴシック" pitchFamily="-72" charset="-128"/>
              </a:rPr>
              <a:t>depression, substance abuse, </a:t>
            </a:r>
            <a:r>
              <a:rPr lang="en-US" dirty="0" err="1" smtClean="0">
                <a:ea typeface="ＭＳ Ｐゴシック" pitchFamily="-72" charset="-128"/>
              </a:rPr>
              <a:t>suicidality</a:t>
            </a:r>
            <a:r>
              <a:rPr lang="en-US" dirty="0" smtClean="0">
                <a:ea typeface="ＭＳ Ｐゴシック" pitchFamily="-72" charset="-128"/>
              </a:rPr>
              <a:t>, anxiety</a:t>
            </a:r>
          </a:p>
          <a:p>
            <a:r>
              <a:rPr lang="en-US" dirty="0" smtClean="0"/>
              <a:t>Behavioral </a:t>
            </a:r>
            <a:r>
              <a:rPr lang="en-US" dirty="0" err="1" smtClean="0"/>
              <a:t>behaviours</a:t>
            </a:r>
            <a:r>
              <a:rPr lang="en-US" dirty="0" smtClean="0"/>
              <a:t> </a:t>
            </a:r>
          </a:p>
          <a:p>
            <a:pPr lvl="1"/>
            <a:r>
              <a:rPr lang="en-US" dirty="0" smtClean="0">
                <a:ea typeface="ＭＳ Ｐゴシック" pitchFamily="-72" charset="-128"/>
              </a:rPr>
              <a:t>smoking, high-risk sexual </a:t>
            </a:r>
            <a:r>
              <a:rPr lang="en-US" dirty="0" err="1" smtClean="0">
                <a:ea typeface="ＭＳ Ｐゴシック" pitchFamily="-72" charset="-128"/>
              </a:rPr>
              <a:t>behaviours</a:t>
            </a:r>
            <a:r>
              <a:rPr lang="en-US" dirty="0" smtClean="0">
                <a:ea typeface="ＭＳ Ｐゴシック" pitchFamily="-72" charset="-128"/>
              </a:rPr>
              <a:t>, unintended pregnancy, violence</a:t>
            </a:r>
          </a:p>
          <a:p>
            <a:r>
              <a:rPr lang="en-US" dirty="0" smtClean="0"/>
              <a:t>Cognitive problems</a:t>
            </a:r>
          </a:p>
          <a:p>
            <a:pPr lvl="1"/>
            <a:r>
              <a:rPr lang="en-US" dirty="0" smtClean="0">
                <a:ea typeface="ＭＳ Ｐゴシック" pitchFamily="-72" charset="-128"/>
              </a:rPr>
              <a:t>poor school performance</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Title 1"/>
          <p:cNvSpPr>
            <a:spLocks noGrp="1"/>
          </p:cNvSpPr>
          <p:nvPr>
            <p:ph type="title" idx="4294967295"/>
          </p:nvPr>
        </p:nvSpPr>
        <p:spPr>
          <a:xfrm>
            <a:off x="611560" y="304800"/>
            <a:ext cx="8001000" cy="1216025"/>
          </a:xfrm>
        </p:spPr>
        <p:txBody>
          <a:bodyPr/>
          <a:lstStyle/>
          <a:p>
            <a:r>
              <a:rPr lang="en-US" smtClean="0"/>
              <a:t>Discussion Points: Local Practices</a:t>
            </a:r>
          </a:p>
        </p:txBody>
      </p:sp>
      <p:sp>
        <p:nvSpPr>
          <p:cNvPr id="138242" name="Content Placeholder 2"/>
          <p:cNvSpPr>
            <a:spLocks noGrp="1"/>
          </p:cNvSpPr>
          <p:nvPr>
            <p:ph idx="4294967295"/>
          </p:nvPr>
        </p:nvSpPr>
        <p:spPr>
          <a:xfrm>
            <a:off x="611560" y="1773238"/>
            <a:ext cx="8001000" cy="4267200"/>
          </a:xfrm>
        </p:spPr>
        <p:txBody>
          <a:bodyPr/>
          <a:lstStyle/>
          <a:p>
            <a:r>
              <a:rPr lang="en-US" dirty="0" smtClean="0"/>
              <a:t>Are there any other types of practices in your area that might be considered abuse? </a:t>
            </a:r>
          </a:p>
          <a:p>
            <a:r>
              <a:rPr lang="en-US" dirty="0" smtClean="0"/>
              <a:t>How is corporal punishment/physical discipline in schools and homes viewed? </a:t>
            </a:r>
          </a:p>
          <a:p>
            <a:pPr lvl="1"/>
            <a:r>
              <a:rPr lang="en-US" dirty="0" smtClean="0">
                <a:ea typeface="ＭＳ Ｐゴシック" pitchFamily="-72" charset="-128"/>
              </a:rPr>
              <a:t>Is it accepted? Is it encouraged?</a:t>
            </a:r>
          </a:p>
          <a:p>
            <a:r>
              <a:rPr lang="en-US" dirty="0" smtClean="0"/>
              <a:t>What is our role as health care practitioners in changing attitudes/practices?</a:t>
            </a:r>
          </a:p>
          <a:p>
            <a:pPr>
              <a:buFont typeface="Wingdings" pitchFamily="-72" charset="2"/>
              <a:buNone/>
            </a:pPr>
            <a:endParaRPr lang="en-US" dirty="0"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Title 1"/>
          <p:cNvSpPr>
            <a:spLocks noGrp="1"/>
          </p:cNvSpPr>
          <p:nvPr>
            <p:ph type="title" idx="4294967295"/>
          </p:nvPr>
        </p:nvSpPr>
        <p:spPr>
          <a:xfrm>
            <a:off x="611560" y="304800"/>
            <a:ext cx="8001000" cy="1216025"/>
          </a:xfrm>
        </p:spPr>
        <p:txBody>
          <a:bodyPr/>
          <a:lstStyle/>
          <a:p>
            <a:r>
              <a:rPr lang="en-CA" smtClean="0"/>
              <a:t>Reporting</a:t>
            </a:r>
          </a:p>
        </p:txBody>
      </p:sp>
      <p:sp>
        <p:nvSpPr>
          <p:cNvPr id="140290" name="Content Placeholder 2"/>
          <p:cNvSpPr>
            <a:spLocks noGrp="1"/>
          </p:cNvSpPr>
          <p:nvPr>
            <p:ph idx="4294967295"/>
          </p:nvPr>
        </p:nvSpPr>
        <p:spPr>
          <a:xfrm>
            <a:off x="611560" y="1773238"/>
            <a:ext cx="8001000" cy="4267200"/>
          </a:xfrm>
        </p:spPr>
        <p:txBody>
          <a:bodyPr/>
          <a:lstStyle/>
          <a:p>
            <a:r>
              <a:rPr lang="en-CA" dirty="0" smtClean="0"/>
              <a:t>Consider consulting a </a:t>
            </a:r>
            <a:r>
              <a:rPr lang="en-CA" dirty="0" err="1" smtClean="0"/>
              <a:t>pediatrician</a:t>
            </a:r>
            <a:r>
              <a:rPr lang="en-CA" dirty="0" smtClean="0"/>
              <a:t> with expertise in abuse investigations</a:t>
            </a:r>
          </a:p>
          <a:p>
            <a:r>
              <a:rPr lang="en-CA" dirty="0" smtClean="0"/>
              <a:t>If you suspect abuse and/or neglect, you should report to local authorities</a:t>
            </a:r>
          </a:p>
          <a:p>
            <a:r>
              <a:rPr lang="en-CA" dirty="0" smtClean="0"/>
              <a:t>Ensure the child’s safety before you discharge s/he from the emergency room</a:t>
            </a:r>
          </a:p>
          <a:p>
            <a:r>
              <a:rPr lang="en-CA" dirty="0" smtClean="0"/>
              <a:t>Consider the danger posed to other children in the home</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Rectangle 2"/>
          <p:cNvSpPr>
            <a:spLocks noGrp="1" noChangeArrowheads="1"/>
          </p:cNvSpPr>
          <p:nvPr>
            <p:ph type="title" idx="4294967295"/>
          </p:nvPr>
        </p:nvSpPr>
        <p:spPr>
          <a:xfrm>
            <a:off x="683568" y="304800"/>
            <a:ext cx="8001000" cy="1216025"/>
          </a:xfrm>
        </p:spPr>
        <p:txBody>
          <a:bodyPr/>
          <a:lstStyle/>
          <a:p>
            <a:r>
              <a:rPr lang="en-US" smtClean="0"/>
              <a:t>Summary</a:t>
            </a:r>
          </a:p>
        </p:txBody>
      </p:sp>
      <p:sp>
        <p:nvSpPr>
          <p:cNvPr id="142338" name="Rectangle 3"/>
          <p:cNvSpPr>
            <a:spLocks noGrp="1" noChangeArrowheads="1"/>
          </p:cNvSpPr>
          <p:nvPr>
            <p:ph type="body" idx="4294967295"/>
          </p:nvPr>
        </p:nvSpPr>
        <p:spPr>
          <a:xfrm>
            <a:off x="683568" y="1773238"/>
            <a:ext cx="8001000" cy="4267200"/>
          </a:xfrm>
        </p:spPr>
        <p:txBody>
          <a:bodyPr/>
          <a:lstStyle/>
          <a:p>
            <a:r>
              <a:rPr lang="en-US" dirty="0" smtClean="0"/>
              <a:t>Physical and sexual abuse are common</a:t>
            </a:r>
          </a:p>
          <a:p>
            <a:r>
              <a:rPr lang="en-US" dirty="0" smtClean="0"/>
              <a:t>Consider abuse if the history is inconsistent  with injuries or if the injuries are suspicious</a:t>
            </a:r>
          </a:p>
          <a:p>
            <a:r>
              <a:rPr lang="en-US" dirty="0" smtClean="0"/>
              <a:t>Report to authorities if abuse is suspected</a:t>
            </a:r>
          </a:p>
          <a:p>
            <a:r>
              <a:rPr lang="en-US" dirty="0" smtClean="0"/>
              <a:t>Provide a supportive and safe environment for children </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Rectangle 2"/>
          <p:cNvSpPr>
            <a:spLocks noGrp="1" noChangeArrowheads="1"/>
          </p:cNvSpPr>
          <p:nvPr>
            <p:ph type="title" idx="4294967295"/>
          </p:nvPr>
        </p:nvSpPr>
        <p:spPr>
          <a:xfrm>
            <a:off x="531440" y="304800"/>
            <a:ext cx="8001000" cy="1216025"/>
          </a:xfrm>
        </p:spPr>
        <p:txBody>
          <a:bodyPr/>
          <a:lstStyle/>
          <a:p>
            <a:r>
              <a:rPr lang="en-US" smtClean="0"/>
              <a:t>General References: Journal articles</a:t>
            </a:r>
          </a:p>
        </p:txBody>
      </p:sp>
      <p:sp>
        <p:nvSpPr>
          <p:cNvPr id="144386" name="Rectangle 3"/>
          <p:cNvSpPr>
            <a:spLocks noGrp="1" noChangeArrowheads="1"/>
          </p:cNvSpPr>
          <p:nvPr>
            <p:ph type="body" idx="4294967295"/>
          </p:nvPr>
        </p:nvSpPr>
        <p:spPr>
          <a:xfrm>
            <a:off x="531440" y="1773238"/>
            <a:ext cx="8001000" cy="4267200"/>
          </a:xfrm>
        </p:spPr>
        <p:txBody>
          <a:bodyPr/>
          <a:lstStyle/>
          <a:p>
            <a:pPr>
              <a:lnSpc>
                <a:spcPct val="90000"/>
              </a:lnSpc>
            </a:pPr>
            <a:r>
              <a:rPr lang="en-CA" sz="1200" b="1" dirty="0" smtClean="0"/>
              <a:t>Adams, J. </a:t>
            </a:r>
            <a:r>
              <a:rPr lang="en-CA" sz="1200" dirty="0" smtClean="0"/>
              <a:t>Medical Evaluation of Suspected Child Sexual Abuse: 2011 Update. </a:t>
            </a:r>
            <a:r>
              <a:rPr lang="en-CA" sz="1200" i="1" dirty="0" smtClean="0"/>
              <a:t>Journal of Child Sexual Abuse</a:t>
            </a:r>
            <a:r>
              <a:rPr lang="en-CA" sz="1200" dirty="0" smtClean="0"/>
              <a:t>; 2011: 20: 588-605.</a:t>
            </a:r>
            <a:endParaRPr lang="en-US" sz="1200" b="1" dirty="0" smtClean="0"/>
          </a:p>
          <a:p>
            <a:pPr>
              <a:lnSpc>
                <a:spcPct val="90000"/>
              </a:lnSpc>
            </a:pPr>
            <a:r>
              <a:rPr lang="en-US" sz="1200" b="1" dirty="0" smtClean="0"/>
              <a:t>Adams, JA.</a:t>
            </a:r>
            <a:r>
              <a:rPr lang="en-US" sz="1200" dirty="0" smtClean="0"/>
              <a:t> Medical evaluation of suspected child sexual abuse. </a:t>
            </a:r>
            <a:r>
              <a:rPr lang="en-US" sz="1200" i="1" dirty="0" smtClean="0"/>
              <a:t>Journal of Pediatric and Adolescent Gynecology.</a:t>
            </a:r>
            <a:r>
              <a:rPr lang="en-US" sz="1200" dirty="0" smtClean="0"/>
              <a:t> 2004; 17:191.</a:t>
            </a:r>
          </a:p>
          <a:p>
            <a:pPr>
              <a:lnSpc>
                <a:spcPct val="90000"/>
              </a:lnSpc>
            </a:pPr>
            <a:r>
              <a:rPr lang="en-US" sz="1200" b="1" dirty="0" err="1" smtClean="0"/>
              <a:t>Aggarwal</a:t>
            </a:r>
            <a:r>
              <a:rPr lang="en-US" sz="1200" b="1" dirty="0" smtClean="0"/>
              <a:t> K</a:t>
            </a:r>
            <a:r>
              <a:rPr lang="en-US" sz="1200" dirty="0" smtClean="0"/>
              <a:t>, </a:t>
            </a:r>
            <a:r>
              <a:rPr lang="en-US" sz="1200" dirty="0" err="1" smtClean="0"/>
              <a:t>Dalwai</a:t>
            </a:r>
            <a:r>
              <a:rPr lang="en-US" sz="1200" dirty="0" smtClean="0"/>
              <a:t> S, </a:t>
            </a:r>
            <a:r>
              <a:rPr lang="en-US" sz="1200" dirty="0" err="1" smtClean="0"/>
              <a:t>Galagali</a:t>
            </a:r>
            <a:r>
              <a:rPr lang="en-US" sz="1200" dirty="0" smtClean="0"/>
              <a:t> P, Mishra D, Prasad C, </a:t>
            </a:r>
            <a:r>
              <a:rPr lang="en-US" sz="1200" dirty="0" err="1" smtClean="0"/>
              <a:t>Thadhani</a:t>
            </a:r>
            <a:r>
              <a:rPr lang="en-US" sz="1200" dirty="0" smtClean="0"/>
              <a:t> A; Child Rights And Protection Program (CRPP) of Indian Academy of Pediatrics (IAP). Recommendations on recognition and response to child abuse and neglect in the Indian setting. </a:t>
            </a:r>
            <a:r>
              <a:rPr lang="en-US" sz="1200" i="1" dirty="0" smtClean="0"/>
              <a:t>Indian </a:t>
            </a:r>
            <a:r>
              <a:rPr lang="en-US" sz="1200" i="1" dirty="0" err="1" smtClean="0"/>
              <a:t>Pediatr</a:t>
            </a:r>
            <a:r>
              <a:rPr lang="en-US" sz="1200" dirty="0" smtClean="0"/>
              <a:t>. 2010 Jun;47(6):493-504. </a:t>
            </a:r>
          </a:p>
          <a:p>
            <a:pPr>
              <a:lnSpc>
                <a:spcPct val="90000"/>
              </a:lnSpc>
            </a:pPr>
            <a:r>
              <a:rPr lang="en-US" sz="1200" b="1" dirty="0" err="1" smtClean="0"/>
              <a:t>Akmatov</a:t>
            </a:r>
            <a:r>
              <a:rPr lang="en-US" sz="1200" b="1" dirty="0" smtClean="0"/>
              <a:t>, MK. </a:t>
            </a:r>
            <a:r>
              <a:rPr lang="en-US" sz="1200" dirty="0" smtClean="0"/>
              <a:t>Child abuse in 28 developing and transitional countries-results from the Multiple Indicator Cluster Surveys. </a:t>
            </a:r>
            <a:r>
              <a:rPr lang="en-US" sz="1200" i="1" dirty="0" smtClean="0"/>
              <a:t>International Journal of Epidemiology</a:t>
            </a:r>
            <a:r>
              <a:rPr lang="en-US" sz="1200" dirty="0" smtClean="0"/>
              <a:t>. 2011: 219-227.</a:t>
            </a:r>
            <a:endParaRPr lang="en-US" sz="1200" b="1" i="1" dirty="0" smtClean="0"/>
          </a:p>
          <a:p>
            <a:pPr>
              <a:lnSpc>
                <a:spcPct val="90000"/>
              </a:lnSpc>
            </a:pPr>
            <a:r>
              <a:rPr lang="en-US" sz="1200" b="1" dirty="0" err="1" smtClean="0"/>
              <a:t>Asnes</a:t>
            </a:r>
            <a:r>
              <a:rPr lang="en-US" sz="1200" b="1" dirty="0" smtClean="0"/>
              <a:t>, A. et al.</a:t>
            </a:r>
            <a:r>
              <a:rPr lang="en-US" sz="1200" dirty="0" smtClean="0"/>
              <a:t> Managing Child Abuse: General Principles. </a:t>
            </a:r>
            <a:r>
              <a:rPr lang="en-CA" sz="1200" i="1" dirty="0" err="1" smtClean="0"/>
              <a:t>Pediatrics</a:t>
            </a:r>
            <a:r>
              <a:rPr lang="en-CA" sz="1200" i="1" dirty="0" smtClean="0"/>
              <a:t> in Review. </a:t>
            </a:r>
            <a:r>
              <a:rPr lang="en-CA" sz="1200" dirty="0" smtClean="0"/>
              <a:t>2010;31;47</a:t>
            </a:r>
            <a:endParaRPr lang="en-US" sz="1200" dirty="0" smtClean="0"/>
          </a:p>
          <a:p>
            <a:pPr>
              <a:lnSpc>
                <a:spcPct val="90000"/>
              </a:lnSpc>
            </a:pPr>
            <a:r>
              <a:rPr lang="en-US" sz="1200" b="1" dirty="0" err="1" smtClean="0"/>
              <a:t>Felzen</a:t>
            </a:r>
            <a:r>
              <a:rPr lang="en-US" sz="1200" b="1" dirty="0" smtClean="0"/>
              <a:t>, C. </a:t>
            </a:r>
            <a:r>
              <a:rPr lang="en-US" sz="1200" dirty="0" smtClean="0"/>
              <a:t>Sexual Abuse in Children. </a:t>
            </a:r>
            <a:r>
              <a:rPr lang="en-US" sz="1200" i="1" dirty="0" smtClean="0"/>
              <a:t>Pediatrics in Review. </a:t>
            </a:r>
            <a:r>
              <a:rPr lang="en-US" sz="1200" dirty="0" smtClean="0"/>
              <a:t>2006; 27:17-27.</a:t>
            </a:r>
          </a:p>
          <a:p>
            <a:pPr>
              <a:lnSpc>
                <a:spcPct val="90000"/>
              </a:lnSpc>
            </a:pPr>
            <a:r>
              <a:rPr lang="en-US" sz="1200" b="1" dirty="0" smtClean="0"/>
              <a:t>Gilbert, R et al.</a:t>
            </a:r>
            <a:r>
              <a:rPr lang="en-US" sz="1200" dirty="0" smtClean="0"/>
              <a:t> Burden and consequences of child maltreatment in high-income countries. </a:t>
            </a:r>
            <a:r>
              <a:rPr lang="en-US" sz="1200" i="1" dirty="0" smtClean="0"/>
              <a:t>Lancet. </a:t>
            </a:r>
            <a:r>
              <a:rPr lang="en-US" sz="1200" dirty="0" smtClean="0"/>
              <a:t>2009; 373:68.</a:t>
            </a:r>
          </a:p>
          <a:p>
            <a:pPr>
              <a:lnSpc>
                <a:spcPct val="90000"/>
              </a:lnSpc>
            </a:pPr>
            <a:r>
              <a:rPr lang="pt-BR" sz="1200" b="1" dirty="0" err="1" smtClean="0"/>
              <a:t>Heger</a:t>
            </a:r>
            <a:r>
              <a:rPr lang="pt-BR" sz="1200" b="1" dirty="0" smtClean="0"/>
              <a:t> A et al. </a:t>
            </a:r>
            <a:r>
              <a:rPr lang="en-US" sz="1200" dirty="0" smtClean="0"/>
              <a:t>Children referred for possible sexual abuse: medical findings in 2384 children. </a:t>
            </a:r>
            <a:r>
              <a:rPr lang="en-US" sz="1200" i="1" dirty="0" smtClean="0"/>
              <a:t>Child Abuse &amp; Neglect</a:t>
            </a:r>
            <a:r>
              <a:rPr lang="en-US" sz="1200" dirty="0" smtClean="0"/>
              <a:t>. 2002;26(6-7):645.</a:t>
            </a:r>
          </a:p>
          <a:p>
            <a:pPr>
              <a:lnSpc>
                <a:spcPct val="90000"/>
              </a:lnSpc>
            </a:pPr>
            <a:r>
              <a:rPr lang="en-CA" sz="1200" b="1" dirty="0" smtClean="0"/>
              <a:t>Kellogg, N</a:t>
            </a:r>
            <a:r>
              <a:rPr lang="en-CA" sz="1200" dirty="0" smtClean="0"/>
              <a:t>. </a:t>
            </a:r>
            <a:r>
              <a:rPr lang="en-US" sz="1200" dirty="0" smtClean="0"/>
              <a:t>Evaluation of Suspected Child Physical Abuse. </a:t>
            </a:r>
            <a:r>
              <a:rPr lang="en-CA" sz="1200" i="1" dirty="0" err="1" smtClean="0"/>
              <a:t>Pediatrics</a:t>
            </a:r>
            <a:r>
              <a:rPr lang="en-CA" sz="1200" i="1" dirty="0" smtClean="0"/>
              <a:t>. </a:t>
            </a:r>
            <a:r>
              <a:rPr lang="en-CA" sz="1200" dirty="0" smtClean="0"/>
              <a:t>2007;119:1232-1241.</a:t>
            </a:r>
            <a:endParaRPr lang="en-US" sz="1200" dirty="0" smtClean="0"/>
          </a:p>
          <a:p>
            <a:pPr>
              <a:lnSpc>
                <a:spcPct val="90000"/>
              </a:lnSpc>
            </a:pPr>
            <a:r>
              <a:rPr lang="en-US" sz="1200" b="1" dirty="0" smtClean="0"/>
              <a:t>Kellogg N,</a:t>
            </a:r>
            <a:r>
              <a:rPr lang="en-US" sz="1200" dirty="0" smtClean="0"/>
              <a:t> American Academy of Pediatrics Committee on Child Abuse and Neglect. The evaluation of sexual abuse in children. </a:t>
            </a:r>
            <a:r>
              <a:rPr lang="en-US" sz="1200" i="1" dirty="0" smtClean="0"/>
              <a:t>Pediatrics</a:t>
            </a:r>
            <a:r>
              <a:rPr lang="en-US" sz="1200" dirty="0" smtClean="0"/>
              <a:t>. 2005;116(2):506-512.</a:t>
            </a:r>
          </a:p>
          <a:p>
            <a:pPr>
              <a:lnSpc>
                <a:spcPct val="90000"/>
              </a:lnSpc>
            </a:pPr>
            <a:r>
              <a:rPr lang="en-US" sz="1200" b="1" dirty="0" smtClean="0"/>
              <a:t>Maguire, S. </a:t>
            </a:r>
            <a:r>
              <a:rPr lang="en-US" sz="1200" dirty="0" smtClean="0"/>
              <a:t>Which injuries may indicate child abuse? </a:t>
            </a:r>
            <a:r>
              <a:rPr lang="en-US" sz="1200" i="1" dirty="0" smtClean="0"/>
              <a:t>Arch Dis Child </a:t>
            </a:r>
            <a:r>
              <a:rPr lang="en-US" sz="1200" i="1" dirty="0" err="1" smtClean="0"/>
              <a:t>Educ</a:t>
            </a:r>
            <a:r>
              <a:rPr lang="en-US" sz="1200" i="1" dirty="0" smtClean="0"/>
              <a:t> </a:t>
            </a:r>
            <a:r>
              <a:rPr lang="en-US" sz="1200" i="1" dirty="0" err="1" smtClean="0"/>
              <a:t>Pract</a:t>
            </a:r>
            <a:r>
              <a:rPr lang="en-US" sz="1200" i="1" dirty="0" smtClean="0"/>
              <a:t> Ed. </a:t>
            </a:r>
            <a:r>
              <a:rPr lang="en-US" sz="1200" dirty="0" smtClean="0"/>
              <a:t>2010, 95: 170-177.</a:t>
            </a:r>
          </a:p>
          <a:p>
            <a:pPr>
              <a:lnSpc>
                <a:spcPct val="90000"/>
              </a:lnSpc>
            </a:pPr>
            <a:r>
              <a:rPr lang="en-US" sz="1200" b="1" dirty="0" err="1" smtClean="0"/>
              <a:t>Pandya</a:t>
            </a:r>
            <a:r>
              <a:rPr lang="en-US" sz="1200" b="1" dirty="0" smtClean="0"/>
              <a:t>, NK et al. </a:t>
            </a:r>
            <a:r>
              <a:rPr lang="en-US" sz="1200" dirty="0" smtClean="0"/>
              <a:t>Child Abuse and </a:t>
            </a:r>
            <a:r>
              <a:rPr lang="en-US" sz="1200" dirty="0" err="1" smtClean="0"/>
              <a:t>Orthopaedic</a:t>
            </a:r>
            <a:r>
              <a:rPr lang="en-US" sz="1200" dirty="0" smtClean="0"/>
              <a:t> Injury Patterns: Analysis at a Level I Pediatric Trauma Center. </a:t>
            </a:r>
            <a:r>
              <a:rPr lang="en-US" sz="1200" i="1" dirty="0" smtClean="0"/>
              <a:t>Journal of Pediatric Orthopedics</a:t>
            </a:r>
            <a:r>
              <a:rPr lang="en-US" sz="1200" dirty="0" smtClean="0"/>
              <a:t>. 2009; 29(6): 618-624.</a:t>
            </a:r>
          </a:p>
          <a:p>
            <a:pPr>
              <a:lnSpc>
                <a:spcPct val="90000"/>
              </a:lnSpc>
            </a:pPr>
            <a:r>
              <a:rPr lang="en-CA" sz="1400" b="1" dirty="0" err="1" smtClean="0"/>
              <a:t>Sirotnak</a:t>
            </a:r>
            <a:r>
              <a:rPr lang="en-CA" sz="1400" b="1" dirty="0" smtClean="0"/>
              <a:t>, AP et al.</a:t>
            </a:r>
            <a:r>
              <a:rPr lang="en-CA" sz="1400" dirty="0" smtClean="0"/>
              <a:t> Physical Abuse of Children. </a:t>
            </a:r>
            <a:r>
              <a:rPr lang="en-US" sz="1400" i="1" dirty="0" smtClean="0"/>
              <a:t>Pediatrics in Review. 2004; </a:t>
            </a:r>
            <a:r>
              <a:rPr lang="en-US" sz="1400" dirty="0" smtClean="0"/>
              <a:t>25(8): 264-277.</a:t>
            </a:r>
          </a:p>
          <a:p>
            <a:pPr lvl="1">
              <a:lnSpc>
                <a:spcPct val="90000"/>
              </a:lnSpc>
            </a:pPr>
            <a:endParaRPr lang="en-US" dirty="0" smtClean="0">
              <a:ea typeface="ＭＳ Ｐゴシック" pitchFamily="-72" charset="-128"/>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Title 1"/>
          <p:cNvSpPr>
            <a:spLocks noGrp="1"/>
          </p:cNvSpPr>
          <p:nvPr>
            <p:ph type="title" idx="4294967295"/>
          </p:nvPr>
        </p:nvSpPr>
        <p:spPr>
          <a:xfrm>
            <a:off x="683568" y="993775"/>
            <a:ext cx="8001000" cy="1216025"/>
          </a:xfrm>
        </p:spPr>
        <p:txBody>
          <a:bodyPr/>
          <a:lstStyle/>
          <a:p>
            <a:r>
              <a:rPr lang="en-CA" smtClean="0"/>
              <a:t/>
            </a:r>
            <a:br>
              <a:rPr lang="en-CA" smtClean="0"/>
            </a:br>
            <a:r>
              <a:rPr lang="en-CA" smtClean="0"/>
              <a:t/>
            </a:r>
            <a:br>
              <a:rPr lang="en-CA" smtClean="0"/>
            </a:br>
            <a:r>
              <a:rPr lang="en-CA" smtClean="0"/>
              <a:t>General References: </a:t>
            </a:r>
            <a:r>
              <a:rPr lang="en-US" sz="4000" smtClean="0"/>
              <a:t>Web links</a:t>
            </a:r>
            <a:br>
              <a:rPr lang="en-US" sz="4000" smtClean="0"/>
            </a:br>
            <a:endParaRPr lang="en-CA" smtClean="0"/>
          </a:p>
        </p:txBody>
      </p:sp>
      <p:sp>
        <p:nvSpPr>
          <p:cNvPr id="146434" name="Content Placeholder 2"/>
          <p:cNvSpPr>
            <a:spLocks noGrp="1"/>
          </p:cNvSpPr>
          <p:nvPr>
            <p:ph idx="4294967295"/>
          </p:nvPr>
        </p:nvSpPr>
        <p:spPr>
          <a:xfrm>
            <a:off x="683568" y="1412875"/>
            <a:ext cx="8001000" cy="4267200"/>
          </a:xfrm>
        </p:spPr>
        <p:txBody>
          <a:bodyPr/>
          <a:lstStyle/>
          <a:p>
            <a:endParaRPr lang="en-US" sz="1600" dirty="0" smtClean="0"/>
          </a:p>
          <a:p>
            <a:r>
              <a:rPr lang="en-CA" sz="1200" dirty="0" err="1" smtClean="0"/>
              <a:t>Endom</a:t>
            </a:r>
            <a:r>
              <a:rPr lang="en-CA" sz="1200" dirty="0" smtClean="0"/>
              <a:t>, E. </a:t>
            </a:r>
            <a:r>
              <a:rPr lang="en-US" sz="1200" dirty="0" smtClean="0"/>
              <a:t>Physical abuse in children: Epidemiology and clinical manifestations. </a:t>
            </a:r>
            <a:r>
              <a:rPr lang="en-US" sz="1200" dirty="0" err="1" smtClean="0"/>
              <a:t>UpToDate</a:t>
            </a:r>
            <a:r>
              <a:rPr lang="en-US" sz="1200" dirty="0" smtClean="0"/>
              <a:t>. 2011. [</a:t>
            </a:r>
            <a:r>
              <a:rPr lang="en-US" sz="1200" u="sng" dirty="0" smtClean="0">
                <a:hlinkClick r:id="rId3"/>
              </a:rPr>
              <a:t>www.uptodate.com</a:t>
            </a:r>
            <a:r>
              <a:rPr lang="en-US" sz="1200" dirty="0" smtClean="0"/>
              <a:t>] Accessed November 11, 2011</a:t>
            </a:r>
          </a:p>
          <a:p>
            <a:r>
              <a:rPr lang="en-US" sz="1200" dirty="0" smtClean="0"/>
              <a:t>Use and utility of radiology in the work up of suspected child abuse. </a:t>
            </a:r>
            <a:r>
              <a:rPr lang="en-CA" sz="1200" dirty="0" smtClean="0"/>
              <a:t>[http://</a:t>
            </a:r>
            <a:r>
              <a:rPr lang="en-CA" sz="1200" dirty="0" err="1" smtClean="0"/>
              <a:t>www.meddean.luc.edu</a:t>
            </a:r>
            <a:r>
              <a:rPr lang="en-CA" sz="1200" dirty="0" smtClean="0"/>
              <a:t>/lumen/</a:t>
            </a:r>
            <a:r>
              <a:rPr lang="en-CA" sz="1200" dirty="0" err="1" smtClean="0"/>
              <a:t>MedEd</a:t>
            </a:r>
            <a:r>
              <a:rPr lang="en-CA" sz="1200" dirty="0" smtClean="0"/>
              <a:t>/radio/curriculum/</a:t>
            </a:r>
            <a:r>
              <a:rPr lang="en-CA" sz="1200" dirty="0" err="1" smtClean="0"/>
              <a:t>Pediatrics</a:t>
            </a:r>
            <a:r>
              <a:rPr lang="en-CA" sz="1200" dirty="0" smtClean="0"/>
              <a:t>/</a:t>
            </a:r>
            <a:r>
              <a:rPr lang="en-CA" sz="1200" dirty="0" err="1" smtClean="0"/>
              <a:t>child_abuse.htm</a:t>
            </a:r>
            <a:r>
              <a:rPr lang="en-CA" sz="1200" dirty="0" smtClean="0"/>
              <a:t>] Accessed November 11, 2011. </a:t>
            </a:r>
            <a:endParaRPr lang="en-US" sz="1200" dirty="0" smtClean="0"/>
          </a:p>
          <a:p>
            <a:r>
              <a:rPr lang="en-US" sz="1200" dirty="0" err="1" smtClean="0"/>
              <a:t>Radiology.med.sc.edu</a:t>
            </a:r>
            <a:r>
              <a:rPr lang="en-US" sz="1200" dirty="0" smtClean="0"/>
              <a:t> [http://</a:t>
            </a:r>
            <a:r>
              <a:rPr lang="en-US" sz="1200" dirty="0" err="1" smtClean="0"/>
              <a:t>radiographics.rsna.org</a:t>
            </a:r>
            <a:r>
              <a:rPr lang="en-US" sz="1200" dirty="0" smtClean="0"/>
              <a:t>/content/23/4/811/F17.large.jpg] Accessed November 11, 2011.</a:t>
            </a:r>
          </a:p>
          <a:p>
            <a:r>
              <a:rPr lang="en-US" sz="1200" dirty="0" err="1" smtClean="0"/>
              <a:t>Scherl</a:t>
            </a:r>
            <a:r>
              <a:rPr lang="en-US" sz="1200" dirty="0" smtClean="0"/>
              <a:t>, SA et al. Differential diagnosis of the orthopedic manifestations of child abuse. </a:t>
            </a:r>
            <a:r>
              <a:rPr lang="en-US" sz="1200" dirty="0" err="1" smtClean="0"/>
              <a:t>UpToDate</a:t>
            </a:r>
            <a:r>
              <a:rPr lang="en-US" sz="1200" dirty="0" smtClean="0"/>
              <a:t>. 2011 [</a:t>
            </a:r>
            <a:r>
              <a:rPr lang="en-US" sz="1200" dirty="0" err="1" smtClean="0"/>
              <a:t>www.uptodate.com</a:t>
            </a:r>
            <a:r>
              <a:rPr lang="en-US" sz="1200" dirty="0" smtClean="0"/>
              <a:t>] Accessed November 11, 2011.</a:t>
            </a:r>
          </a:p>
          <a:p>
            <a:r>
              <a:rPr lang="en-US" sz="1200" dirty="0" smtClean="0"/>
              <a:t>World Health Organization &amp; International Society for Prevention of Child Abuse and Neglect (2006). Preventing Child Maltreatment: a guide to taking action and generating evidence. [http://</a:t>
            </a:r>
            <a:r>
              <a:rPr lang="en-US" sz="1200" dirty="0" err="1" smtClean="0"/>
              <a:t>www.ispcan.org</a:t>
            </a:r>
            <a:r>
              <a:rPr lang="en-US" sz="1200" dirty="0" smtClean="0"/>
              <a:t>/resource/</a:t>
            </a:r>
            <a:r>
              <a:rPr lang="en-US" sz="1200" dirty="0" err="1" smtClean="0"/>
              <a:t>resmgr</a:t>
            </a:r>
            <a:r>
              <a:rPr lang="en-US" sz="1200" dirty="0" smtClean="0"/>
              <a:t>/docs/</a:t>
            </a:r>
            <a:r>
              <a:rPr lang="en-US" sz="1200" dirty="0" err="1" smtClean="0"/>
              <a:t>preventing_child_maltreatmen.pdf</a:t>
            </a:r>
            <a:r>
              <a:rPr lang="en-US" sz="1200" dirty="0" smtClean="0"/>
              <a:t>] Accessed August 23, 2011.</a:t>
            </a:r>
          </a:p>
          <a:p>
            <a:r>
              <a:rPr lang="en-US" sz="1200" dirty="0" smtClean="0"/>
              <a:t>United Nations Convention on the Rights of the Child, 1989. [http://</a:t>
            </a:r>
            <a:r>
              <a:rPr lang="en-US" sz="1200" dirty="0" err="1" smtClean="0"/>
              <a:t>www.unicef.org</a:t>
            </a:r>
            <a:r>
              <a:rPr lang="en-US" sz="1200" dirty="0" smtClean="0"/>
              <a:t>/</a:t>
            </a:r>
            <a:r>
              <a:rPr lang="en-US" sz="1200" dirty="0" err="1" smtClean="0"/>
              <a:t>crc</a:t>
            </a:r>
            <a:r>
              <a:rPr lang="en-US" sz="1200" dirty="0" smtClean="0"/>
              <a:t>/] Accessed November 11, 2011.</a:t>
            </a:r>
          </a:p>
          <a:p>
            <a:r>
              <a:rPr lang="en-CA" sz="1200" dirty="0" smtClean="0"/>
              <a:t>[</a:t>
            </a:r>
            <a:r>
              <a:rPr lang="en-US" sz="1200" dirty="0" smtClean="0"/>
              <a:t>www. </a:t>
            </a:r>
            <a:r>
              <a:rPr lang="en-US" sz="1200" dirty="0" err="1" smtClean="0"/>
              <a:t>dontshake.org</a:t>
            </a:r>
            <a:r>
              <a:rPr lang="en-US" sz="1200" dirty="0" smtClean="0"/>
              <a:t>] Accessed November 14, 2011</a:t>
            </a:r>
          </a:p>
          <a:p>
            <a:r>
              <a:rPr lang="en-CA" sz="1200" dirty="0" smtClean="0"/>
              <a:t>Child Protection and the Dental Team. Recognizing abuse and neglect</a:t>
            </a:r>
          </a:p>
          <a:p>
            <a:r>
              <a:rPr lang="en-CA" sz="1200" dirty="0" smtClean="0"/>
              <a:t>[http://</a:t>
            </a:r>
            <a:r>
              <a:rPr lang="en-CA" sz="1200" dirty="0" err="1" smtClean="0"/>
              <a:t>www.cpdt.org.uk</a:t>
            </a:r>
            <a:r>
              <a:rPr lang="en-CA" sz="1200" dirty="0" smtClean="0"/>
              <a:t>/tab02/2_4_1_0.htm] Accessed November 15, 2011.</a:t>
            </a:r>
          </a:p>
          <a:p>
            <a:r>
              <a:rPr lang="en-US" sz="1200" dirty="0" smtClean="0"/>
              <a:t>[http://</a:t>
            </a:r>
            <a:r>
              <a:rPr lang="en-US" sz="1200" dirty="0" err="1" smtClean="0"/>
              <a:t>www.med.pdn.ac.lk</a:t>
            </a:r>
            <a:r>
              <a:rPr lang="en-US" sz="1200" dirty="0" smtClean="0"/>
              <a:t>/departments/forensic/BUDHUSARANAI/blast-</a:t>
            </a:r>
            <a:r>
              <a:rPr lang="en-US" sz="1200" dirty="0" err="1" smtClean="0"/>
              <a:t>ansr.html</a:t>
            </a:r>
            <a:r>
              <a:rPr lang="en-US" sz="1200" dirty="0" smtClean="0"/>
              <a:t>] Accessed November 15, 2011.</a:t>
            </a:r>
          </a:p>
          <a:p>
            <a:r>
              <a:rPr lang="en-US" sz="1200" dirty="0" err="1" smtClean="0"/>
              <a:t>www.pediatriccareonline.org</a:t>
            </a:r>
            <a:r>
              <a:rPr lang="en-US" sz="1200" dirty="0" smtClean="0"/>
              <a:t>. Accessed February 17, 2012.</a:t>
            </a:r>
          </a:p>
          <a:p>
            <a:r>
              <a:rPr lang="en-US" sz="1200" dirty="0" smtClean="0"/>
              <a:t>http://</a:t>
            </a:r>
            <a:r>
              <a:rPr lang="en-US" sz="1200" dirty="0" err="1" smtClean="0"/>
              <a:t>www.aafp.org</a:t>
            </a:r>
            <a:r>
              <a:rPr lang="en-US" sz="1200" dirty="0" smtClean="0"/>
              <a:t>/</a:t>
            </a:r>
            <a:r>
              <a:rPr lang="en-US" sz="1200" dirty="0" err="1" smtClean="0"/>
              <a:t>afp</a:t>
            </a:r>
            <a:r>
              <a:rPr lang="en-US" sz="1200" dirty="0" smtClean="0"/>
              <a:t>/2000/0515/afp20000515p3057-f2.jpg. Accessed February 17, 2012</a:t>
            </a:r>
          </a:p>
          <a:p>
            <a:r>
              <a:rPr lang="en-US" sz="1200" dirty="0" smtClean="0">
                <a:hlinkClick r:id="rId4"/>
              </a:rPr>
              <a:t>http://www.smj.ejnal.com/e-journal/word/picture/article/smj/218/Srinaree5.JPG accessed march 6</a:t>
            </a:r>
            <a:r>
              <a:rPr lang="en-US" sz="1200" dirty="0" smtClean="0"/>
              <a:t>, 2012</a:t>
            </a:r>
          </a:p>
          <a:p>
            <a:pPr>
              <a:buFont typeface="Wingdings" pitchFamily="-72" charset="2"/>
              <a:buNone/>
            </a:pPr>
            <a:endParaRPr lang="en-CA" dirty="0" smtClean="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Title 1"/>
          <p:cNvSpPr>
            <a:spLocks noGrp="1"/>
          </p:cNvSpPr>
          <p:nvPr>
            <p:ph type="title" idx="4294967295"/>
          </p:nvPr>
        </p:nvSpPr>
        <p:spPr>
          <a:xfrm>
            <a:off x="611560" y="304800"/>
            <a:ext cx="8001000" cy="1216025"/>
          </a:xfrm>
        </p:spPr>
        <p:txBody>
          <a:bodyPr/>
          <a:lstStyle/>
          <a:p>
            <a:r>
              <a:rPr lang="en-CA" smtClean="0"/>
              <a:t>General References: Other</a:t>
            </a:r>
          </a:p>
        </p:txBody>
      </p:sp>
      <p:sp>
        <p:nvSpPr>
          <p:cNvPr id="148482" name="Content Placeholder 2"/>
          <p:cNvSpPr>
            <a:spLocks noGrp="1"/>
          </p:cNvSpPr>
          <p:nvPr>
            <p:ph idx="4294967295"/>
          </p:nvPr>
        </p:nvSpPr>
        <p:spPr>
          <a:xfrm>
            <a:off x="611560" y="1773238"/>
            <a:ext cx="8001000" cy="4267200"/>
          </a:xfrm>
        </p:spPr>
        <p:txBody>
          <a:bodyPr/>
          <a:lstStyle/>
          <a:p>
            <a:r>
              <a:rPr lang="en-CA" sz="2400" dirty="0" smtClean="0"/>
              <a:t>American Academy of </a:t>
            </a:r>
            <a:r>
              <a:rPr lang="en-CA" sz="2400" dirty="0" err="1" smtClean="0"/>
              <a:t>Pediatrics</a:t>
            </a:r>
            <a:r>
              <a:rPr lang="en-CA" sz="2400" dirty="0" smtClean="0"/>
              <a:t>. Red Book: 2009 Report of the Committee on Infectious Diseases.</a:t>
            </a:r>
          </a:p>
          <a:p>
            <a:r>
              <a:rPr lang="en-US" sz="2400" dirty="0" smtClean="0"/>
              <a:t>CPS, </a:t>
            </a:r>
            <a:r>
              <a:rPr lang="en-US" sz="2400" dirty="0" smtClean="0">
                <a:ea typeface="Arial" pitchFamily="-72" charset="0"/>
                <a:cs typeface="Arial" pitchFamily="-72" charset="0"/>
              </a:rPr>
              <a:t>Multidisciplinary Guidelines on the Identification, Investigation and Management of Suspected Abusive Head Trauma</a:t>
            </a:r>
            <a:r>
              <a:rPr lang="en-US" sz="2400" dirty="0" smtClean="0"/>
              <a:t>, 2008.</a:t>
            </a:r>
            <a:r>
              <a:rPr lang="en-CA" dirty="0" smtClean="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idx="4294967295"/>
          </p:nvPr>
        </p:nvSpPr>
        <p:spPr>
          <a:xfrm>
            <a:off x="1143000" y="304800"/>
            <a:ext cx="8001000" cy="1216025"/>
          </a:xfrm>
        </p:spPr>
        <p:txBody>
          <a:bodyPr/>
          <a:lstStyle/>
          <a:p>
            <a:pPr eaLnBrk="1" hangingPunct="1"/>
            <a:r>
              <a:rPr lang="en-US" sz="4000" smtClean="0"/>
              <a:t>Suspect neglect when…</a:t>
            </a:r>
          </a:p>
        </p:txBody>
      </p:sp>
      <p:sp>
        <p:nvSpPr>
          <p:cNvPr id="25602" name="Rectangle 3"/>
          <p:cNvSpPr>
            <a:spLocks noGrp="1" noChangeArrowheads="1"/>
          </p:cNvSpPr>
          <p:nvPr>
            <p:ph type="body" idx="4294967295"/>
          </p:nvPr>
        </p:nvSpPr>
        <p:spPr>
          <a:xfrm>
            <a:off x="616024" y="1773238"/>
            <a:ext cx="7772400" cy="4114800"/>
          </a:xfrm>
        </p:spPr>
        <p:txBody>
          <a:bodyPr/>
          <a:lstStyle/>
          <a:p>
            <a:pPr eaLnBrk="1" hangingPunct="1">
              <a:lnSpc>
                <a:spcPct val="90000"/>
              </a:lnSpc>
            </a:pPr>
            <a:r>
              <a:rPr lang="en-US" sz="2800" dirty="0" smtClean="0"/>
              <a:t>Significantly below height/weight for age</a:t>
            </a:r>
          </a:p>
          <a:p>
            <a:pPr eaLnBrk="1" hangingPunct="1">
              <a:lnSpc>
                <a:spcPct val="90000"/>
              </a:lnSpc>
            </a:pPr>
            <a:r>
              <a:rPr lang="en-US" sz="2800" dirty="0" smtClean="0"/>
              <a:t>Inappropriate clothing for weather</a:t>
            </a:r>
          </a:p>
          <a:p>
            <a:pPr eaLnBrk="1" hangingPunct="1">
              <a:lnSpc>
                <a:spcPct val="90000"/>
              </a:lnSpc>
            </a:pPr>
            <a:r>
              <a:rPr lang="en-US" sz="2800" dirty="0" smtClean="0"/>
              <a:t>Lack of safe, sanitary shelter</a:t>
            </a:r>
          </a:p>
          <a:p>
            <a:pPr eaLnBrk="1" hangingPunct="1">
              <a:lnSpc>
                <a:spcPct val="90000"/>
              </a:lnSpc>
            </a:pPr>
            <a:r>
              <a:rPr lang="en-US" sz="2800" dirty="0" smtClean="0"/>
              <a:t>Lack of necessary medical and dental care</a:t>
            </a:r>
          </a:p>
          <a:p>
            <a:pPr eaLnBrk="1" hangingPunct="1">
              <a:lnSpc>
                <a:spcPct val="90000"/>
              </a:lnSpc>
            </a:pPr>
            <a:r>
              <a:rPr lang="en-US" sz="2800" dirty="0" smtClean="0"/>
              <a:t>Poor hygiene, including lice, body </a:t>
            </a:r>
            <a:r>
              <a:rPr lang="en-US" sz="2800" dirty="0" err="1" smtClean="0"/>
              <a:t>odour</a:t>
            </a:r>
            <a:r>
              <a:rPr lang="en-US" sz="2800" dirty="0" smtClean="0"/>
              <a:t>, scaly skin, rat bites</a:t>
            </a:r>
          </a:p>
          <a:p>
            <a:pPr eaLnBrk="1" hangingPunct="1">
              <a:lnSpc>
                <a:spcPct val="90000"/>
              </a:lnSpc>
            </a:pPr>
            <a:r>
              <a:rPr lang="en-US" sz="2800" dirty="0" smtClean="0"/>
              <a:t>Child reports no caretaker in the home</a:t>
            </a:r>
          </a:p>
          <a:p>
            <a:pPr eaLnBrk="1" hangingPunct="1">
              <a:lnSpc>
                <a:spcPct val="90000"/>
              </a:lnSpc>
            </a:pPr>
            <a:r>
              <a:rPr lang="en-US" sz="2800" dirty="0" smtClean="0"/>
              <a:t>Child abandoned or left with inadequate supervision</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idx="4294967295"/>
          </p:nvPr>
        </p:nvSpPr>
        <p:spPr>
          <a:xfrm>
            <a:off x="611560" y="304800"/>
            <a:ext cx="8001000" cy="1216025"/>
          </a:xfrm>
        </p:spPr>
        <p:txBody>
          <a:bodyPr/>
          <a:lstStyle/>
          <a:p>
            <a:r>
              <a:rPr lang="en-US" smtClean="0"/>
              <a:t>Definition: Physical Abuse</a:t>
            </a:r>
          </a:p>
        </p:txBody>
      </p:sp>
      <p:sp>
        <p:nvSpPr>
          <p:cNvPr id="27650" name="Rectangle 3"/>
          <p:cNvSpPr>
            <a:spLocks noGrp="1" noChangeArrowheads="1"/>
          </p:cNvSpPr>
          <p:nvPr>
            <p:ph type="body" idx="4294967295"/>
          </p:nvPr>
        </p:nvSpPr>
        <p:spPr>
          <a:xfrm>
            <a:off x="611560" y="1773238"/>
            <a:ext cx="8001000" cy="4267200"/>
          </a:xfrm>
        </p:spPr>
        <p:txBody>
          <a:bodyPr/>
          <a:lstStyle/>
          <a:p>
            <a:r>
              <a:rPr lang="en-US" dirty="0" smtClean="0"/>
              <a:t>Intentional use of force against a child that results in injury or the possibility of injury</a:t>
            </a:r>
          </a:p>
          <a:p>
            <a:r>
              <a:rPr lang="en-US" dirty="0" smtClean="0"/>
              <a:t>May occur in the context of punishment </a:t>
            </a:r>
          </a:p>
          <a:p>
            <a:r>
              <a:rPr lang="en-US" dirty="0" smtClean="0"/>
              <a:t>Examples: hitting, beating, kicking, shaking, biting, strangling, scalding, burning, poisoning, drowning, suffocating, and putting hot peppers/chilies in a child’s mouth</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idx="4294967295"/>
          </p:nvPr>
        </p:nvSpPr>
        <p:spPr>
          <a:xfrm>
            <a:off x="611560" y="304800"/>
            <a:ext cx="8001000" cy="1216025"/>
          </a:xfrm>
        </p:spPr>
        <p:txBody>
          <a:bodyPr/>
          <a:lstStyle/>
          <a:p>
            <a:r>
              <a:rPr lang="en-US" smtClean="0"/>
              <a:t>Definition: Sexual Abuse </a:t>
            </a:r>
          </a:p>
        </p:txBody>
      </p:sp>
      <p:sp>
        <p:nvSpPr>
          <p:cNvPr id="29698" name="Rectangle 3"/>
          <p:cNvSpPr>
            <a:spLocks noGrp="1" noChangeArrowheads="1"/>
          </p:cNvSpPr>
          <p:nvPr>
            <p:ph type="body" idx="4294967295"/>
          </p:nvPr>
        </p:nvSpPr>
        <p:spPr>
          <a:xfrm>
            <a:off x="611560" y="1773238"/>
            <a:ext cx="8001000" cy="4267200"/>
          </a:xfrm>
        </p:spPr>
        <p:txBody>
          <a:bodyPr/>
          <a:lstStyle/>
          <a:p>
            <a:pPr>
              <a:lnSpc>
                <a:spcPct val="90000"/>
              </a:lnSpc>
            </a:pPr>
            <a:r>
              <a:rPr lang="en-US" dirty="0" smtClean="0"/>
              <a:t>Involving a child in sexual activity that s/he:</a:t>
            </a:r>
          </a:p>
          <a:p>
            <a:pPr lvl="1">
              <a:lnSpc>
                <a:spcPct val="90000"/>
              </a:lnSpc>
            </a:pPr>
            <a:r>
              <a:rPr lang="en-US" dirty="0" smtClean="0">
                <a:ea typeface="ＭＳ Ｐゴシック" pitchFamily="-72" charset="-128"/>
              </a:rPr>
              <a:t>doesn’t understand , or</a:t>
            </a:r>
          </a:p>
          <a:p>
            <a:pPr lvl="1">
              <a:lnSpc>
                <a:spcPct val="90000"/>
              </a:lnSpc>
            </a:pPr>
            <a:r>
              <a:rPr lang="en-US" dirty="0" smtClean="0">
                <a:ea typeface="ＭＳ Ｐゴシック" pitchFamily="-72" charset="-128"/>
              </a:rPr>
              <a:t>is unable to consent to, or </a:t>
            </a:r>
          </a:p>
          <a:p>
            <a:pPr lvl="1">
              <a:lnSpc>
                <a:spcPct val="90000"/>
              </a:lnSpc>
            </a:pPr>
            <a:r>
              <a:rPr lang="en-US" dirty="0" smtClean="0">
                <a:ea typeface="ＭＳ Ｐゴシック" pitchFamily="-72" charset="-128"/>
              </a:rPr>
              <a:t>violates the laws or social taboos of society</a:t>
            </a:r>
          </a:p>
          <a:p>
            <a:pPr>
              <a:lnSpc>
                <a:spcPct val="90000"/>
              </a:lnSpc>
            </a:pPr>
            <a:r>
              <a:rPr lang="en-US" dirty="0" smtClean="0"/>
              <a:t>By an adult or another child who is older or at a higher developmental stage</a:t>
            </a:r>
          </a:p>
          <a:p>
            <a:pPr>
              <a:lnSpc>
                <a:spcPct val="90000"/>
              </a:lnSpc>
            </a:pPr>
            <a:r>
              <a:rPr lang="en-US" dirty="0" smtClean="0"/>
              <a:t>Examples: intercourse, sexual touching, exposure of genitals, penetration with objects/hot peppers</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GHEM Presentation Template (old)">
  <a:themeElements>
    <a:clrScheme name="GHEM Template 7.potx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GHEM Template 7.potx">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GHEM Template 7.potx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GHEM Template 7.potx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GHEM Template 7.potx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GHEM Template 7.potx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GHEM Template 7.potx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GHEM Template 7.potx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GHEM Template 7.potx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GHEM Template 7.potx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GHEM Template 7.potx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GHEMPresentation Template (FINAL15).potx</Template>
  <TotalTime>2808</TotalTime>
  <Words>7570</Words>
  <Application>Microsoft Macintosh PowerPoint</Application>
  <PresentationFormat>On-screen Show (4:3)</PresentationFormat>
  <Paragraphs>586</Paragraphs>
  <Slides>67</Slides>
  <Notes>66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69" baseType="lpstr">
      <vt:lpstr>GHEM Presentation Template (old)</vt:lpstr>
      <vt:lpstr>Document</vt:lpstr>
      <vt:lpstr>Suspected Child Abuse  and Neglect</vt:lpstr>
      <vt:lpstr>Learning Objectives</vt:lpstr>
      <vt:lpstr>Disclaimer</vt:lpstr>
      <vt:lpstr>Definition:  Emotional and psychological abuse </vt:lpstr>
      <vt:lpstr>Suspect psychological or emotional abuse when…</vt:lpstr>
      <vt:lpstr>Definition: Neglect </vt:lpstr>
      <vt:lpstr>Suspect neglect when…</vt:lpstr>
      <vt:lpstr>Definition: Physical Abuse</vt:lpstr>
      <vt:lpstr>Definition: Sexual Abuse </vt:lpstr>
      <vt:lpstr>Epidemiology </vt:lpstr>
      <vt:lpstr>Risk Factors</vt:lpstr>
      <vt:lpstr>Possible presentations of abuse</vt:lpstr>
      <vt:lpstr>Physical Abuse</vt:lpstr>
      <vt:lpstr>Quiz Question 1</vt:lpstr>
      <vt:lpstr>Case 1: Samuel, 4 week old boy  </vt:lpstr>
      <vt:lpstr>Discussion Points</vt:lpstr>
      <vt:lpstr>Red flags on history for physical abuse…</vt:lpstr>
      <vt:lpstr>Obtaining a history when physical abuse is a possibility…</vt:lpstr>
      <vt:lpstr>Red flags on physical exam for child abuse</vt:lpstr>
      <vt:lpstr>PowerPoint Presentation</vt:lpstr>
      <vt:lpstr>PowerPoint Presentation</vt:lpstr>
      <vt:lpstr>Immersion burn</vt:lpstr>
      <vt:lpstr>Quiz Question 2</vt:lpstr>
      <vt:lpstr>Bruises in physical abuse</vt:lpstr>
      <vt:lpstr>Some suspicious bruises</vt:lpstr>
      <vt:lpstr>Patterned bruise</vt:lpstr>
      <vt:lpstr>Any bruise on a young infant</vt:lpstr>
      <vt:lpstr>Bruising: Differential diagnosis</vt:lpstr>
      <vt:lpstr>Investigations for bruising</vt:lpstr>
      <vt:lpstr>Quiz Question 3</vt:lpstr>
      <vt:lpstr>Red flags for abusive fractures</vt:lpstr>
      <vt:lpstr>Fractures: Specificity for abuse </vt:lpstr>
      <vt:lpstr>Metaphyseal corner fracture</vt:lpstr>
      <vt:lpstr>Posterior rib fractures</vt:lpstr>
      <vt:lpstr>Fractures: Differential Diagnosis</vt:lpstr>
      <vt:lpstr>Investigations for fractures</vt:lpstr>
      <vt:lpstr>Case 2: Sara, 3 month old girl</vt:lpstr>
      <vt:lpstr>Discussion points</vt:lpstr>
      <vt:lpstr>Red flags for abusive head trauma:</vt:lpstr>
      <vt:lpstr>Abusive head trauma</vt:lpstr>
      <vt:lpstr>Subdural hemorrhages</vt:lpstr>
      <vt:lpstr>Retinal hemorrhages</vt:lpstr>
      <vt:lpstr>Subdural hemorrhages: Differential diagnosis </vt:lpstr>
      <vt:lpstr>Investigations for head injury </vt:lpstr>
      <vt:lpstr>Other injuries to consider…</vt:lpstr>
      <vt:lpstr>Sexual Abuse</vt:lpstr>
      <vt:lpstr>Sexual Abuse </vt:lpstr>
      <vt:lpstr>Sexual Play – Can be Normal </vt:lpstr>
      <vt:lpstr>Case 3: Mary, 5 year old girl  </vt:lpstr>
      <vt:lpstr>Discussion points</vt:lpstr>
      <vt:lpstr>Suspect sexual abuse when…</vt:lpstr>
      <vt:lpstr>History </vt:lpstr>
      <vt:lpstr>Physical Exam </vt:lpstr>
      <vt:lpstr>Quiz Question 4</vt:lpstr>
      <vt:lpstr>Normal Female Genital Anatomy</vt:lpstr>
      <vt:lpstr>Concerning Physical Findings </vt:lpstr>
      <vt:lpstr>Concerning Physical Finding</vt:lpstr>
      <vt:lpstr>Differential diagnosis</vt:lpstr>
      <vt:lpstr>Quiz Question 5</vt:lpstr>
      <vt:lpstr>Treatment after sexual abuse</vt:lpstr>
      <vt:lpstr>Consequences of abuse</vt:lpstr>
      <vt:lpstr>Discussion Points: Local Practices</vt:lpstr>
      <vt:lpstr>Reporting</vt:lpstr>
      <vt:lpstr>Summary</vt:lpstr>
      <vt:lpstr>General References: Journal articles</vt:lpstr>
      <vt:lpstr>  General References: Web links </vt:lpstr>
      <vt:lpstr>General References: Other</vt:lpstr>
    </vt:vector>
  </TitlesOfParts>
  <Company>Office 2004 Test Drive 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2004 Test Drive User</dc:creator>
  <cp:lastModifiedBy>Elayna Fremes</cp:lastModifiedBy>
  <cp:revision>125</cp:revision>
  <dcterms:created xsi:type="dcterms:W3CDTF">2010-09-08T20:51:10Z</dcterms:created>
  <dcterms:modified xsi:type="dcterms:W3CDTF">2015-06-30T21:26:25Z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620450</vt:lpwstr>
  </property>
  <property fmtid="{D5CDD505-2E9C-101B-9397-08002B2CF9AE}" pid="3" name="NXPowerLiteSettings">
    <vt:lpwstr>F7000400038000</vt:lpwstr>
  </property>
  <property fmtid="{D5CDD505-2E9C-101B-9397-08002B2CF9AE}" pid="4" name="NXPowerLiteVersion">
    <vt:lpwstr>D5.0.2</vt:lpwstr>
  </property>
</Properties>
</file>